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33" r:id="rId2"/>
    <p:sldId id="357" r:id="rId3"/>
    <p:sldId id="356" r:id="rId4"/>
    <p:sldId id="355" r:id="rId5"/>
    <p:sldId id="422" r:id="rId6"/>
    <p:sldId id="413" r:id="rId7"/>
    <p:sldId id="399" r:id="rId8"/>
    <p:sldId id="411" r:id="rId9"/>
    <p:sldId id="414" r:id="rId10"/>
    <p:sldId id="415" r:id="rId11"/>
    <p:sldId id="418" r:id="rId12"/>
    <p:sldId id="421" r:id="rId13"/>
    <p:sldId id="420" r:id="rId14"/>
    <p:sldId id="395" r:id="rId15"/>
    <p:sldId id="437" r:id="rId16"/>
    <p:sldId id="434" r:id="rId17"/>
    <p:sldId id="435" r:id="rId18"/>
    <p:sldId id="427" r:id="rId19"/>
    <p:sldId id="438" r:id="rId20"/>
    <p:sldId id="439" r:id="rId21"/>
    <p:sldId id="440" r:id="rId22"/>
    <p:sldId id="423" r:id="rId23"/>
    <p:sldId id="410" r:id="rId24"/>
    <p:sldId id="432" r:id="rId25"/>
    <p:sldId id="412" r:id="rId26"/>
    <p:sldId id="424" r:id="rId27"/>
    <p:sldId id="4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8"/>
    <p:restoredTop sz="91549"/>
  </p:normalViewPr>
  <p:slideViewPr>
    <p:cSldViewPr snapToGrid="0" snapToObjects="1">
      <p:cViewPr varScale="1">
        <p:scale>
          <a:sx n="109" d="100"/>
          <a:sy n="109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86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2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9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789689.2019.1681821" TargetMode="External"/><Relationship Id="rId3" Type="http://schemas.openxmlformats.org/officeDocument/2006/relationships/hyperlink" Target="https://doi.org/10.1515/bejeap-2019-0231" TargetMode="External"/><Relationship Id="rId7" Type="http://schemas.openxmlformats.org/officeDocument/2006/relationships/hyperlink" Target="https://doi.org/10.1007/978-90-481-8927-4_2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compenvurbsys.2008.09.012" TargetMode="External"/><Relationship Id="rId5" Type="http://schemas.openxmlformats.org/officeDocument/2006/relationships/hyperlink" Target="https://doi.org/10.1068/b120043p" TargetMode="External"/><Relationship Id="rId4" Type="http://schemas.openxmlformats.org/officeDocument/2006/relationships/hyperlink" Target="https://doi.org/10.1016/j.envsoft.2010.08.001" TargetMode="External"/><Relationship Id="rId9" Type="http://schemas.openxmlformats.org/officeDocument/2006/relationships/hyperlink" Target="https://doi.org/10.1016/j.tourman.2019.10400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5.png"/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12" Type="http://schemas.openxmlformats.org/officeDocument/2006/relationships/image" Target="../media/image5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4.png"/><Relationship Id="rId5" Type="http://schemas.openxmlformats.org/officeDocument/2006/relationships/image" Target="../media/image160.png"/><Relationship Id="rId15" Type="http://schemas.openxmlformats.org/officeDocument/2006/relationships/image" Target="../media/image240.png"/><Relationship Id="rId10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93578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Visitor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47969"/>
            <a:ext cx="70093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Visitor </a:t>
            </a:r>
            <a:r>
              <a:rPr lang="en-US" sz="1600" i="1" dirty="0"/>
              <a:t>agent</a:t>
            </a:r>
            <a:r>
              <a:rPr lang="en-US" sz="1600" dirty="0"/>
              <a:t>: household, group of friends, </a:t>
            </a:r>
            <a:r>
              <a:rPr lang="en-US" sz="1600" i="1" dirty="0"/>
              <a:t>etc.</a:t>
            </a:r>
            <a:r>
              <a:rPr lang="en-US" sz="1600" dirty="0"/>
              <a:t>, visiting model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people are associated with a single visitor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each model time step: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visitor agents from previous time step are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number of visitor </a:t>
            </a:r>
            <a:r>
              <a:rPr lang="en-US" sz="1400" i="1" dirty="0"/>
              <a:t>agents </a:t>
            </a:r>
            <a:r>
              <a:rPr lang="en-US" sz="1400" dirty="0"/>
              <a:t>to meet visitor population at time step </a:t>
            </a:r>
            <a:r>
              <a:rPr lang="en-US" sz="1400" i="1" dirty="0"/>
              <a:t>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Randomly assign visitors to either low occupancy seasonal rental (LOSR) or high occupancy seasonal rental (HOSR)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Primary factor influencing market performance (</a:t>
            </a:r>
            <a:r>
              <a:rPr lang="en-US" sz="1600" i="1" dirty="0"/>
              <a:t>e.g.</a:t>
            </a:r>
            <a:r>
              <a:rPr lang="en-US" sz="1600" dirty="0"/>
              <a:t>, HOSR vs. LOSR) is demand level or number of visitors (Bruno and </a:t>
            </a:r>
            <a:r>
              <a:rPr lang="en-US" sz="1600" dirty="0" err="1"/>
              <a:t>Faggini</a:t>
            </a:r>
            <a:r>
              <a:rPr lang="en-US" sz="1600" dirty="0"/>
              <a:t>, 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Secondary factors include price setting and competition between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805F78-6F2F-4E4A-A33D-5626059AD745}"/>
              </a:ext>
            </a:extLst>
          </p:cNvPr>
          <p:cNvSpPr/>
          <p:nvPr/>
        </p:nvSpPr>
        <p:spPr>
          <a:xfrm>
            <a:off x="9793335" y="3739108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775707" y="5083016"/>
            <a:ext cx="1812914" cy="6642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53189"/>
              </p:ext>
            </p:extLst>
          </p:nvPr>
        </p:nvGraphicFramePr>
        <p:xfrm>
          <a:off x="255437" y="4500086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Number of people in household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Sampled from gamma distribution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1FD05EA7-5A9D-1E4A-A884-763557C0D734}"/>
              </a:ext>
            </a:extLst>
          </p:cNvPr>
          <p:cNvSpPr/>
          <p:nvPr/>
        </p:nvSpPr>
        <p:spPr>
          <a:xfrm>
            <a:off x="9843710" y="1796660"/>
            <a:ext cx="1812914" cy="128061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692F68-223B-0140-BD7A-6170D1F89264}"/>
              </a:ext>
            </a:extLst>
          </p:cNvPr>
          <p:cNvSpPr/>
          <p:nvPr/>
        </p:nvSpPr>
        <p:spPr>
          <a:xfrm>
            <a:off x="7848408" y="1864277"/>
            <a:ext cx="1338776" cy="23819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Unoccupied Owner Agent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700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Agent associated with unoccupied parcels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Takes over parcel if any other agent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Puts parcels on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Sets willingness to accept price (Parker and </a:t>
            </a:r>
            <a:r>
              <a:rPr lang="en-US" sz="1600" dirty="0" err="1"/>
              <a:t>Filatova</a:t>
            </a:r>
            <a:r>
              <a:rPr lang="en-US" sz="1600" dirty="0"/>
              <a:t>, 2008)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Enters negotiation with bidders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478B04B-6B7D-DC49-BAF7-46D77B48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18156"/>
              </p:ext>
            </p:extLst>
          </p:nvPr>
        </p:nvGraphicFramePr>
        <p:xfrm>
          <a:off x="255437" y="2764645"/>
          <a:ext cx="7258734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639">
                  <a:extLst>
                    <a:ext uri="{9D8B030D-6E8A-4147-A177-3AD203B41FA5}">
                      <a16:colId xmlns:a16="http://schemas.microsoft.com/office/drawing/2014/main" val="2102436115"/>
                    </a:ext>
                  </a:extLst>
                </a:gridCol>
                <a:gridCol w="3007605">
                  <a:extLst>
                    <a:ext uri="{9D8B030D-6E8A-4147-A177-3AD203B41FA5}">
                      <a16:colId xmlns:a16="http://schemas.microsoft.com/office/drawing/2014/main" val="3381155585"/>
                    </a:ext>
                  </a:extLst>
                </a:gridCol>
                <a:gridCol w="969484">
                  <a:extLst>
                    <a:ext uri="{9D8B030D-6E8A-4147-A177-3AD203B41FA5}">
                      <a16:colId xmlns:a16="http://schemas.microsoft.com/office/drawing/2014/main" val="3503184875"/>
                    </a:ext>
                  </a:extLst>
                </a:gridCol>
                <a:gridCol w="1264006">
                  <a:extLst>
                    <a:ext uri="{9D8B030D-6E8A-4147-A177-3AD203B41FA5}">
                      <a16:colId xmlns:a16="http://schemas.microsoft.com/office/drawing/2014/main" val="326883424"/>
                    </a:ext>
                  </a:extLst>
                </a:gridCol>
              </a:tblGrid>
              <a:tr h="16430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Details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Symbol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Constant/Updates/Stochastic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755978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A unique ID associated with the agent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56396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Position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Describes location of agent in the model space</a:t>
                      </a:r>
                      <a:endParaRPr lang="en-US" sz="105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1" dirty="0"/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i="0" dirty="0"/>
                        <a:t>Updates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854773"/>
                  </a:ext>
                </a:extLst>
              </a:tr>
              <a:tr h="1643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ea typeface="Cambria Math" panose="02040503050406030204" pitchFamily="18" charset="0"/>
                        </a:rPr>
                        <a:t>Willingness to accept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Minimum price that agent will take from bidders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Constant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811020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7762486" y="1745997"/>
            <a:ext cx="3843763" cy="39979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Landlord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/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Agent associated with Rental Residential (RR) and Low Occupancy Seasonal Rental (LOSR)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Model attempts to maintain a constant number of landlord agents searching for unoccupied parcels to buy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Decides whether parcel is on market as RR or LOSR (</a:t>
                </a:r>
                <a:r>
                  <a:rPr lang="en-US" sz="1200" i="1" dirty="0"/>
                  <a:t>e.g.</a:t>
                </a:r>
                <a:r>
                  <a:rPr lang="en-US" sz="1200" dirty="0"/>
                  <a:t>, Bruno and </a:t>
                </a:r>
                <a:r>
                  <a:rPr lang="en-US" sz="1200" dirty="0" err="1"/>
                  <a:t>Faggini</a:t>
                </a:r>
                <a:r>
                  <a:rPr lang="en-US" sz="1200" dirty="0"/>
                  <a:t>, 2020; </a:t>
                </a:r>
                <a:r>
                  <a:rPr lang="en-US" sz="1200" dirty="0" err="1"/>
                  <a:t>Vinogradov</a:t>
                </a:r>
                <a:r>
                  <a:rPr lang="en-US" sz="1200" dirty="0"/>
                  <a:t> </a:t>
                </a:r>
                <a:r>
                  <a:rPr lang="en-US" sz="1200" i="1" dirty="0"/>
                  <a:t>et al.</a:t>
                </a:r>
                <a:r>
                  <a:rPr lang="en-US" sz="1200" dirty="0"/>
                  <a:t>, 2020)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Tries to maximize utility associated with parcel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between RR and LOSR is driven by utility (Parker and </a:t>
                </a:r>
                <a:r>
                  <a:rPr lang="en-US" sz="1200" dirty="0" err="1"/>
                  <a:t>Filatova</a:t>
                </a:r>
                <a:r>
                  <a:rPr lang="en-US" sz="1200" dirty="0"/>
                  <a:t>, 2008)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Transition penalty,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LOSR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Switch to RR if: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𝐿𝑂𝑆𝑅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Rental Residential (RR)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household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household can occupy the parcel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u="sng" dirty="0"/>
                  <a:t>Low Occupancy Seasonal Rental (LOSR)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Parcel is marked for visitor agents to occupy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Assume only one visitor agent (e.g., a household) can occupy the parcel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9CCE0E5-D718-B047-88AC-B61F2CC8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0" y="780550"/>
                <a:ext cx="7448809" cy="3046988"/>
              </a:xfrm>
              <a:prstGeom prst="rect">
                <a:avLst/>
              </a:prstGeom>
              <a:blipFill>
                <a:blip r:embed="rId3"/>
                <a:stretch>
                  <a:fillRect b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4478F43-E94E-BB46-84EC-0B1F194ACFFF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7C9FC4-CFF2-D04A-93DA-40D4D859ED5F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99C85-63BC-9E47-94A3-C9FB1C96CFA1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14CFC-1A04-D444-83D7-A08D2A313A2D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E7179-001F-E54E-B559-0D0A9618146B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8426A6-AA00-4147-B319-2606F18F71E2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942FE-8B97-9E44-BE96-D1808EE10EAE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132380-F4FD-0E4D-81D5-133BA1706DC2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1BFD29-1454-2940-A3D2-6DA1EE5D87E2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3E239D-6348-DF4D-B0AB-DF146AF88530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7C8BC7-6647-C648-87D0-78C9D9C2BD96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A28FA06-C293-B841-B5F6-1C1CA1209603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70CD4-1E68-174C-9F5C-61395CC2C920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3F4BFF-E927-8841-B921-F257461D2002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0280C99-DB5F-AB4C-A310-A10DF2B35D7C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D525B18-A841-A843-A3A9-90C71C8E2E2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B05DC2-EEB9-3E47-83BB-ECCC5E2AD54D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2E5EBA-5623-094B-9AD4-2E86A9A4F885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B1C5A3-33F2-1342-A36E-F174879A1C2B}"/>
              </a:ext>
            </a:extLst>
          </p:cNvPr>
          <p:cNvCxnSpPr>
            <a:stCxn id="31" idx="3"/>
            <a:endCxn id="39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ED8153-2211-354D-AC5F-92D00448930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4DA9AD-348E-0049-B68D-0BA381F2B9A3}"/>
              </a:ext>
            </a:extLst>
          </p:cNvPr>
          <p:cNvSpPr/>
          <p:nvPr/>
        </p:nvSpPr>
        <p:spPr>
          <a:xfrm>
            <a:off x="9843710" y="1035169"/>
            <a:ext cx="176253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C7E78-6149-8449-87CD-CA4FBE2E61EE}"/>
              </a:ext>
            </a:extLst>
          </p:cNvPr>
          <p:cNvSpPr/>
          <p:nvPr/>
        </p:nvSpPr>
        <p:spPr>
          <a:xfrm>
            <a:off x="9843710" y="3645402"/>
            <a:ext cx="1762539" cy="2117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464036-7704-1E4A-8F24-E785AC8635E3}"/>
              </a:ext>
            </a:extLst>
          </p:cNvPr>
          <p:cNvSpPr/>
          <p:nvPr/>
        </p:nvSpPr>
        <p:spPr>
          <a:xfrm>
            <a:off x="7726150" y="1073929"/>
            <a:ext cx="1417749" cy="1451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3">
                <a:extLst>
                  <a:ext uri="{FF2B5EF4-FFF2-40B4-BE49-F238E27FC236}">
                    <a16:creationId xmlns:a16="http://schemas.microsoft.com/office/drawing/2014/main" id="{4E7B49C3-FEB9-4A44-A553-FACA7BAD5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168613"/>
                  </p:ext>
                </p:extLst>
              </p:nvPr>
            </p:nvGraphicFramePr>
            <p:xfrm>
              <a:off x="315128" y="3823110"/>
              <a:ext cx="7258734" cy="2903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Transition penalty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Limits how often landlord can transition between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5000" r="-26100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RR and LOSR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625000" r="-132895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725000" r="-132895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22368" t="-500000" r="-132895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1B049FDB-D207-FA43-B898-E47AB6ACF3A2}"/>
              </a:ext>
            </a:extLst>
          </p:cNvPr>
          <p:cNvSpPr/>
          <p:nvPr/>
        </p:nvSpPr>
        <p:spPr>
          <a:xfrm>
            <a:off x="7850814" y="3568835"/>
            <a:ext cx="1411455" cy="15979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6" y="231521"/>
            <a:ext cx="386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Firm Agent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71D5EE-3894-A847-AA89-5830EA225679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2E8683-C0E6-9845-8A2E-D38FA03882DC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A3ACBD3-476D-1B4D-8D86-CD55E8981C69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EC64D2-8F50-CC45-AD10-394D94398AE3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9B4456-D61F-DF4B-9E97-E6E41EB568D5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748940-491A-4E4C-9A5B-B08CA4ACC342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F0FE43-11F7-E04D-8F0A-96B76D6AD839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3029B5-E82A-C54D-9679-C4589A68FFB0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46F01-DCB8-CD41-A4D0-514681235AFF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6466FD6-0F29-4B46-887B-78FC268119F1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5B3E2DD-CF0E-4B4F-B6FF-237114811F07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48422C-72DD-9643-B580-88FEE7A27931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3249E48-7F93-794E-AF3A-42A85FC0D1A8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ED05DB-5DCA-4D44-B213-399A061DEC1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A43E0A9-AEE7-2A43-9C25-3C26B170E84E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9D08EBE-DFB2-E94C-83DF-8267F81B706C}"/>
              </a:ext>
            </a:extLst>
          </p:cNvPr>
          <p:cNvCxnSpPr>
            <a:cxnSpLocks/>
            <a:stCxn id="53" idx="3"/>
            <a:endCxn id="61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826B9879-550C-434D-B0C8-66CC08109E38}"/>
              </a:ext>
            </a:extLst>
          </p:cNvPr>
          <p:cNvCxnSpPr>
            <a:cxnSpLocks/>
            <a:stCxn id="53" idx="3"/>
            <a:endCxn id="62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E87D2A-E6A9-204B-94C0-523072035FC1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C8008302-FFAC-A140-BCC4-14921132B07B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51484BF-F887-2546-A26B-FB41FF944518}"/>
              </a:ext>
            </a:extLst>
          </p:cNvPr>
          <p:cNvCxnSpPr>
            <a:stCxn id="57" idx="3"/>
            <a:endCxn id="65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FE726D6-F5A5-DF4A-A7ED-243134845FE6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C5F115-2F70-3140-AB39-13A095C5BF40}"/>
              </a:ext>
            </a:extLst>
          </p:cNvPr>
          <p:cNvSpPr/>
          <p:nvPr/>
        </p:nvSpPr>
        <p:spPr>
          <a:xfrm>
            <a:off x="9843710" y="1035168"/>
            <a:ext cx="1762539" cy="274947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929541-4DC8-3340-9915-8D41D5F51B75}"/>
              </a:ext>
            </a:extLst>
          </p:cNvPr>
          <p:cNvSpPr/>
          <p:nvPr/>
        </p:nvSpPr>
        <p:spPr>
          <a:xfrm>
            <a:off x="7726150" y="1073928"/>
            <a:ext cx="1417749" cy="22926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5705B1-9A22-AD42-8BF8-CF31D598A2EE}"/>
              </a:ext>
            </a:extLst>
          </p:cNvPr>
          <p:cNvSpPr/>
          <p:nvPr/>
        </p:nvSpPr>
        <p:spPr>
          <a:xfrm>
            <a:off x="7726150" y="4360114"/>
            <a:ext cx="1417749" cy="779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096287-3A23-DB4E-8C59-0D5B39592915}"/>
              </a:ext>
            </a:extLst>
          </p:cNvPr>
          <p:cNvSpPr txBox="1"/>
          <p:nvPr/>
        </p:nvSpPr>
        <p:spPr>
          <a:xfrm>
            <a:off x="223270" y="780550"/>
            <a:ext cx="76103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Agent associated with High Occupancy Residential (HOR), High Occupancy Seasonal Rental (HOSR), and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Similar to Landlord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 attempts to maintain a constant number of firm agents searching for unoccupied parcels to buy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Commercial parcels are static in the model (don’t update/change)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Decides whether parcel is on market as HOR or HOSR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Tries to maximize utility associated with parcel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 switching between HOR and HOSR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Residential (HOR)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household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apartment complex)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/>
              <a:t>High Occupancy Seasonal Rental (HOSR)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Parcel is marked for visitor agents to occupy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If not specified, assume a maximum number of households can occupy the parcel (</a:t>
            </a:r>
            <a:r>
              <a:rPr lang="en-US" sz="1200" i="1" dirty="0"/>
              <a:t>e.g.</a:t>
            </a:r>
            <a:r>
              <a:rPr lang="en-US" sz="1200" dirty="0"/>
              <a:t>, size of hotel)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 3">
                <a:extLst>
                  <a:ext uri="{FF2B5EF4-FFF2-40B4-BE49-F238E27FC236}">
                    <a16:creationId xmlns:a16="http://schemas.microsoft.com/office/drawing/2014/main" id="{0F86FACD-3957-5343-80AE-164AB7426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422992"/>
                  </p:ext>
                </p:extLst>
              </p:nvPr>
            </p:nvGraphicFramePr>
            <p:xfrm>
              <a:off x="310735" y="4019626"/>
              <a:ext cx="7258734" cy="2240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65000" r="-260377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weights; for both HOR and HOSR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65000" r="-131579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465000" r="-131579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2368" t="-353125" r="-13157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39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892397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Firm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Budget</a:t>
                          </a:r>
                          <a:r>
                            <a:rPr lang="en-US" sz="1050" b="1" baseline="0" dirty="0"/>
                            <a:t> Mean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oMath>
                          </a14:m>
                          <a:r>
                            <a:rPr lang="en-US" sz="1050" b="1" baseline="0" dirty="0"/>
                            <a:t>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 dirty="0"/>
                            <a:t>Price of other goods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r>
                            <a:rPr lang="en-US" sz="1050" b="1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17932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(distance</a:t>
                          </a:r>
                          <a:r>
                            <a:rPr lang="en-US" sz="1050" b="1" baseline="0" dirty="0"/>
                            <a:t> to coast)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(distance</a:t>
                          </a:r>
                          <a:r>
                            <a:rPr lang="en-US" sz="1050" b="1" baseline="0" dirty="0"/>
                            <a:t> to community asset)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b="1" dirty="0"/>
                            <a:t> (market pressure)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𝒎𝒓𝒌𝒕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𝑁𝐵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latin typeface="Cambria Math" panose="02040503050406030204" pitchFamily="18" charset="0"/>
                                        </a:rPr>
                                        <m:t>𝑁𝑆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800" dirty="0"/>
                            <a:t>*100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𝑁𝑉</m:t>
                                        </m:r>
                                      </m:num>
                                      <m:den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𝑁𝑆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800" dirty="0"/>
                                  <m:t>∗100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0213D55-05A3-654F-BE6D-BD5962D6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892397"/>
                  </p:ext>
                </p:extLst>
              </p:nvPr>
            </p:nvGraphicFramePr>
            <p:xfrm>
              <a:off x="419098" y="835192"/>
              <a:ext cx="11353804" cy="35256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80264">
                      <a:extLst>
                        <a:ext uri="{9D8B030D-6E8A-4147-A177-3AD203B41FA5}">
                          <a16:colId xmlns:a16="http://schemas.microsoft.com/office/drawing/2014/main" val="1950768175"/>
                        </a:ext>
                      </a:extLst>
                    </a:gridCol>
                    <a:gridCol w="883578">
                      <a:extLst>
                        <a:ext uri="{9D8B030D-6E8A-4147-A177-3AD203B41FA5}">
                          <a16:colId xmlns:a16="http://schemas.microsoft.com/office/drawing/2014/main" val="1108117031"/>
                        </a:ext>
                      </a:extLst>
                    </a:gridCol>
                    <a:gridCol w="1713529">
                      <a:extLst>
                        <a:ext uri="{9D8B030D-6E8A-4147-A177-3AD203B41FA5}">
                          <a16:colId xmlns:a16="http://schemas.microsoft.com/office/drawing/2014/main" val="3020046681"/>
                        </a:ext>
                      </a:extLst>
                    </a:gridCol>
                    <a:gridCol w="1223590">
                      <a:extLst>
                        <a:ext uri="{9D8B030D-6E8A-4147-A177-3AD203B41FA5}">
                          <a16:colId xmlns:a16="http://schemas.microsoft.com/office/drawing/2014/main" val="3012364463"/>
                        </a:ext>
                      </a:extLst>
                    </a:gridCol>
                    <a:gridCol w="443728">
                      <a:extLst>
                        <a:ext uri="{9D8B030D-6E8A-4147-A177-3AD203B41FA5}">
                          <a16:colId xmlns:a16="http://schemas.microsoft.com/office/drawing/2014/main" val="4268959191"/>
                        </a:ext>
                      </a:extLst>
                    </a:gridCol>
                    <a:gridCol w="1794077">
                      <a:extLst>
                        <a:ext uri="{9D8B030D-6E8A-4147-A177-3AD203B41FA5}">
                          <a16:colId xmlns:a16="http://schemas.microsoft.com/office/drawing/2014/main" val="1613750082"/>
                        </a:ext>
                      </a:extLst>
                    </a:gridCol>
                    <a:gridCol w="1051084">
                      <a:extLst>
                        <a:ext uri="{9D8B030D-6E8A-4147-A177-3AD203B41FA5}">
                          <a16:colId xmlns:a16="http://schemas.microsoft.com/office/drawing/2014/main" val="3965652263"/>
                        </a:ext>
                      </a:extLst>
                    </a:gridCol>
                    <a:gridCol w="979039">
                      <a:extLst>
                        <a:ext uri="{9D8B030D-6E8A-4147-A177-3AD203B41FA5}">
                          <a16:colId xmlns:a16="http://schemas.microsoft.com/office/drawing/2014/main" val="2480958036"/>
                        </a:ext>
                      </a:extLst>
                    </a:gridCol>
                    <a:gridCol w="221313">
                      <a:extLst>
                        <a:ext uri="{9D8B030D-6E8A-4147-A177-3AD203B41FA5}">
                          <a16:colId xmlns:a16="http://schemas.microsoft.com/office/drawing/2014/main" val="1631884213"/>
                        </a:ext>
                      </a:extLst>
                    </a:gridCol>
                    <a:gridCol w="863602">
                      <a:extLst>
                        <a:ext uri="{9D8B030D-6E8A-4147-A177-3AD203B41FA5}">
                          <a16:colId xmlns:a16="http://schemas.microsoft.com/office/drawing/2014/main" val="189456535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 dirty="0"/>
                            <a:t>Agent-type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Unoccupied Owner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/>
                            <a:t>Individual/Household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Landlord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chemeClr val="tx1"/>
                              </a:solidFill>
                            </a:rPr>
                            <a:t>Firm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394832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00" b="1"/>
                            <a:t>Land-use</a:t>
                          </a:r>
                          <a:endParaRPr lang="en-US" sz="1000" b="1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Unoccupied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Owned-residential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Rental Residential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Low Occupancy Seasonal Rental</a:t>
                          </a:r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/>
                            <a:t>High Occupancy Residential </a:t>
                          </a:r>
                          <a:endParaRPr lang="en-US" sz="1000" dirty="0"/>
                        </a:p>
                      </a:txBody>
                      <a:tcPr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High Occupancy Seasonal Rental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Commercial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46327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8261" r="-420930" b="-8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800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800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24969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Budget STD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50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r>
                            <a:rPr lang="en-US" sz="1100" dirty="0"/>
                            <a:t>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50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68390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5000" r="-420930" b="-7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70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70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416513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WTA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637548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b="1"/>
                            <a:t>Parcels in Market Search</a:t>
                          </a:r>
                          <a:endParaRPr lang="en-US" sz="105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10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20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20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513910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21739" r="-42093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9195102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1739" r="-42093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9730578"/>
                      </a:ext>
                    </a:extLst>
                  </a:tr>
                  <a:tr h="29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1739" r="-4209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-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0.5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/>
                            <a:t>0.5</a:t>
                          </a:r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097825"/>
                      </a:ext>
                    </a:extLst>
                  </a:tr>
                  <a:tr h="563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22222" r="-420930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/>
                            <a:t>n/a</a:t>
                          </a:r>
                          <a:endParaRPr lang="en-US" sz="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5606" t="-522222" r="-293182" b="-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∗100</m:t>
                                </m:r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0993" t="-522222" r="-17446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83133" t="-522222" r="-19638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1948" t="-522222" r="-111688" b="-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r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037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Agent Parameters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/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DB7CBC-28CC-BE46-8C8F-640825C09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4995150"/>
                <a:ext cx="1383358" cy="539507"/>
              </a:xfrm>
              <a:prstGeom prst="rect">
                <a:avLst/>
              </a:prstGeom>
              <a:blipFill>
                <a:blip r:embed="rId3"/>
                <a:stretch>
                  <a:fillRect t="-106667" b="-15333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/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89564-7DB2-8B4D-B65B-C13D36A7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" y="5789827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18645A-A729-3542-9F59-07B2B74899E3}"/>
              </a:ext>
            </a:extLst>
          </p:cNvPr>
          <p:cNvSpPr txBox="1"/>
          <p:nvPr/>
        </p:nvSpPr>
        <p:spPr>
          <a:xfrm>
            <a:off x="5310292" y="4995150"/>
            <a:ext cx="67721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Market Scheduling</a:t>
            </a:r>
            <a:r>
              <a:rPr lang="en-US" sz="1400" dirty="0"/>
              <a:t> (order of operations in model):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</p:spTree>
    <p:extLst>
      <p:ext uri="{BB962C8B-B14F-4D97-AF65-F5344CB8AC3E}">
        <p14:creationId xmlns:p14="http://schemas.microsoft.com/office/powerpoint/2010/main" val="233378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1A4B0-0E26-C14B-9E98-383BF0D4E59C}"/>
              </a:ext>
            </a:extLst>
          </p:cNvPr>
          <p:cNvGrpSpPr/>
          <p:nvPr/>
        </p:nvGrpSpPr>
        <p:grpSpPr>
          <a:xfrm>
            <a:off x="5336404" y="1207588"/>
            <a:ext cx="3278908" cy="4572000"/>
            <a:chOff x="5336404" y="1207588"/>
            <a:chExt cx="3278908" cy="4572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D2E8BE-AD5C-D94D-8CC1-3311D492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404" y="1207588"/>
              <a:ext cx="3278908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931D5A-2482-F04A-A845-12ECFEA9AB6C}"/>
                </a:ext>
              </a:extLst>
            </p:cNvPr>
            <p:cNvSpPr txBox="1"/>
            <p:nvPr/>
          </p:nvSpPr>
          <p:spPr>
            <a:xfrm>
              <a:off x="5378656" y="5410256"/>
              <a:ext cx="14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Homogenous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87B7E2-34A1-8445-9084-0854AE5AAC87}"/>
              </a:ext>
            </a:extLst>
          </p:cNvPr>
          <p:cNvGrpSpPr/>
          <p:nvPr/>
        </p:nvGrpSpPr>
        <p:grpSpPr>
          <a:xfrm>
            <a:off x="8976702" y="1207588"/>
            <a:ext cx="3017517" cy="4572000"/>
            <a:chOff x="9012798" y="1207588"/>
            <a:chExt cx="3017517" cy="45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F469AC-AC25-A642-8834-10871DD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798" y="1207588"/>
              <a:ext cx="3017517" cy="4572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14337-305D-2041-9EA6-ED6681CB00DC}"/>
                </a:ext>
              </a:extLst>
            </p:cNvPr>
            <p:cNvSpPr txBox="1"/>
            <p:nvPr/>
          </p:nvSpPr>
          <p:spPr>
            <a:xfrm>
              <a:off x="9012798" y="5410256"/>
              <a:ext cx="156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Heterogenous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00AD8C-6FE9-4E49-B0A8-46A12BCA0E85}"/>
              </a:ext>
            </a:extLst>
          </p:cNvPr>
          <p:cNvSpPr txBox="1"/>
          <p:nvPr/>
        </p:nvSpPr>
        <p:spPr>
          <a:xfrm>
            <a:off x="193964" y="221672"/>
            <a:ext cx="327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Agent Heterogeneity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/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u="sng" dirty="0"/>
                  <a:t>Agent Heterogeneity</a:t>
                </a:r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Option to run model with agent preferences as homogenous or heterogeneous.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heterogeneous, preferences drawn from normal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Define unique mean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Global standard deviation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dirty="0"/>
                  <a:t>’s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 (Brown and Robinson, 2006)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homogenous, all agents of same type (</a:t>
                </a:r>
                <a:r>
                  <a:rPr lang="en-US" sz="1400" i="1" dirty="0"/>
                  <a:t>e.g</a:t>
                </a:r>
                <a:r>
                  <a:rPr lang="en-US" sz="1400" dirty="0"/>
                  <a:t>., </a:t>
                </a:r>
                <a:r>
                  <a:rPr lang="en-US" sz="1400" i="1" dirty="0" err="1"/>
                  <a:t>LandlordAgent</a:t>
                </a:r>
                <a:r>
                  <a:rPr lang="en-US" sz="1400" i="1" dirty="0"/>
                  <a:t>, </a:t>
                </a:r>
                <a:r>
                  <a:rPr lang="en-US" sz="1400" i="1" dirty="0" err="1"/>
                  <a:t>IndividualAgent</a:t>
                </a:r>
                <a:r>
                  <a:rPr lang="en-US" sz="1400" dirty="0"/>
                  <a:t>) have same preferences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For example, all individuals want to be nearer to community assets than beach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0FB5F-E361-6945-9B3D-35F9BFD5E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" y="909581"/>
                <a:ext cx="4900183" cy="3231847"/>
              </a:xfrm>
              <a:prstGeom prst="rect">
                <a:avLst/>
              </a:prstGeom>
              <a:blipFill>
                <a:blip r:embed="rId5"/>
                <a:stretch>
                  <a:fillRect l="-775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/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EC91E8-D4D0-1F48-BD35-0807D12F8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10" y="6135505"/>
                <a:ext cx="3621555" cy="614014"/>
              </a:xfrm>
              <a:prstGeom prst="rect">
                <a:avLst/>
              </a:prstGeom>
              <a:blipFill>
                <a:blip r:embed="rId6"/>
                <a:stretch>
                  <a:fillRect l="-4181" t="-114000" b="-16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BA907A-1EF8-8D49-B775-E80125F45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80" y="3936785"/>
            <a:ext cx="3937000" cy="302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/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7C90-C41A-0941-9598-C2230A42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196" y="4847920"/>
                <a:ext cx="1188082" cy="1200329"/>
              </a:xfrm>
              <a:prstGeom prst="rect">
                <a:avLst/>
              </a:prstGeom>
              <a:blipFill>
                <a:blip r:embed="rId8"/>
                <a:stretch>
                  <a:fillRect l="-4211" t="-208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AA9BD6F-3D2D-F74F-A419-494FE8615AD7}"/>
              </a:ext>
            </a:extLst>
          </p:cNvPr>
          <p:cNvSpPr txBox="1"/>
          <p:nvPr/>
        </p:nvSpPr>
        <p:spPr>
          <a:xfrm>
            <a:off x="8976701" y="5863583"/>
            <a:ext cx="3017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variation in model output</a:t>
            </a:r>
          </a:p>
        </p:txBody>
      </p:sp>
    </p:spTree>
    <p:extLst>
      <p:ext uri="{BB962C8B-B14F-4D97-AF65-F5344CB8AC3E}">
        <p14:creationId xmlns:p14="http://schemas.microsoft.com/office/powerpoint/2010/main" val="112938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986" y="99410"/>
            <a:ext cx="7429577" cy="6527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8283F-EBF5-544D-92E9-FD90F98F543C}"/>
              </a:ext>
            </a:extLst>
          </p:cNvPr>
          <p:cNvSpPr txBox="1"/>
          <p:nvPr/>
        </p:nvSpPr>
        <p:spPr>
          <a:xfrm>
            <a:off x="255437" y="869294"/>
            <a:ext cx="3753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time step (t=0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</a:t>
            </a:r>
          </a:p>
        </p:txBody>
      </p:sp>
    </p:spTree>
    <p:extLst>
      <p:ext uri="{BB962C8B-B14F-4D97-AF65-F5344CB8AC3E}">
        <p14:creationId xmlns:p14="http://schemas.microsoft.com/office/powerpoint/2010/main" val="37953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4076E-8C23-6C44-9609-6A650F4F5BFF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B339-ACF3-1148-B980-07B9DA76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6986" y="99410"/>
            <a:ext cx="7429577" cy="65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AD71-E066-2646-BB64-7EF1A9B2B34C}"/>
              </a:ext>
            </a:extLst>
          </p:cNvPr>
          <p:cNvSpPr txBox="1"/>
          <p:nvPr/>
        </p:nvSpPr>
        <p:spPr>
          <a:xfrm>
            <a:off x="255437" y="869294"/>
            <a:ext cx="3753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results from 10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land use for each parcel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time step (t=50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Uncertainty from housing unit allocation (Rosenheim </a:t>
            </a:r>
            <a:r>
              <a:rPr lang="en-US" sz="1600" i="1" dirty="0"/>
              <a:t>et al.</a:t>
            </a:r>
            <a:r>
              <a:rPr lang="en-US" sz="1600" dirty="0"/>
              <a:t>, 2019) and market simulation</a:t>
            </a:r>
          </a:p>
        </p:txBody>
      </p:sp>
    </p:spTree>
    <p:extLst>
      <p:ext uri="{BB962C8B-B14F-4D97-AF65-F5344CB8AC3E}">
        <p14:creationId xmlns:p14="http://schemas.microsoft.com/office/powerpoint/2010/main" val="87237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Results - Sub-testbed</a:t>
            </a:r>
            <a:endParaRPr lang="en-US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978D2F-3FB5-8F49-9186-68B57DDEF0AB}"/>
              </a:ext>
            </a:extLst>
          </p:cNvPr>
          <p:cNvGrpSpPr/>
          <p:nvPr/>
        </p:nvGrpSpPr>
        <p:grpSpPr>
          <a:xfrm>
            <a:off x="7933275" y="693186"/>
            <a:ext cx="3672974" cy="5500424"/>
            <a:chOff x="7933275" y="693186"/>
            <a:chExt cx="3672974" cy="55004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5456BD-710D-0647-A028-1E0F573B1CAC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F6F227F-2B23-D746-95BE-0ACC3EFE6BAA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F2520-3D0B-B449-A901-EEB01AE9BC9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FF39F-DDE8-D841-B251-D83C3AD1C56B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F03EC-4E37-E646-A130-6ECF370017D0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7CB9CD-0F2F-6C44-9802-CF48CE5AF90B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09ED4F-FA9B-C649-AE74-07A8B22DC934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AA603-48B9-FA45-8BD6-77FDD199607B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D399E91-04BD-B74E-A3A3-328A29A0B992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AEA4240-F52A-1F40-8BFB-4A4385F9C3CC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0D4D9C2-201F-B942-8DC3-B8354C5E3D6D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8BC9FE-825B-674B-B838-CF6B25E23459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B406186-8360-5D42-8BC7-9103D8212799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EE28EF-23B0-5F44-969D-8D8884EB6DDD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AD66777-B7E2-034F-A345-660DC0D69CD3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270C6A9-5AE1-F340-8791-E22CB272B118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7BDC973-2516-1E43-B304-B8D03FFCFAF6}"/>
                </a:ext>
              </a:extLst>
            </p:cNvPr>
            <p:cNvCxnSpPr>
              <a:cxnSpLocks/>
              <a:stCxn id="7" idx="3"/>
              <a:endCxn id="18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73EC740-A3ED-D649-BD0E-F4D64576B6AB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EB826-A196-8F47-97B9-F0DC6BD0426A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6D086F-C13A-FE43-A02A-DE1F80158C61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062206C-320D-DC4D-8069-92C66644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7" y="1331894"/>
            <a:ext cx="7049845" cy="41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054788" y="3059668"/>
            <a:ext cx="408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Miscellaneous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323139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393009" cy="95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Proximity and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Proximity</a:t>
            </a:r>
            <a:r>
              <a:rPr lang="en-US" dirty="0"/>
              <a:t> is measured on a scale of 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564D54-7C69-234E-8B3B-56DC3553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7342" y="268992"/>
            <a:ext cx="3869221" cy="3300546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/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7AC24C-D833-BD46-A644-840C0F10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8" y="1717831"/>
                <a:ext cx="3045106" cy="40286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/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distance decay exponent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: distance (meters)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F3E818-D9F5-014E-B067-D9CC7431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120698"/>
                <a:ext cx="2948650" cy="523220"/>
              </a:xfrm>
              <a:prstGeom prst="rect">
                <a:avLst/>
              </a:prstGeom>
              <a:blipFill>
                <a:blip r:embed="rId5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3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01DCE-2E28-4048-A4F8-B410DEFFA2D0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Misc. Model Calculations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D38EF-ED52-D845-9167-A76D1C943E33}"/>
              </a:ext>
            </a:extLst>
          </p:cNvPr>
          <p:cNvSpPr txBox="1"/>
          <p:nvPr/>
        </p:nvSpPr>
        <p:spPr>
          <a:xfrm>
            <a:off x="255437" y="972274"/>
            <a:ext cx="58405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Cobb-Douglas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Commonly used in urban economics (Huang </a:t>
            </a:r>
            <a:r>
              <a:rPr lang="en-US" sz="1400" i="1" dirty="0"/>
              <a:t>et al., </a:t>
            </a:r>
            <a:r>
              <a:rPr lang="en-US" sz="1400" dirty="0"/>
              <a:t>2014)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/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64139-9FD6-9B4A-AFA4-453453A57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0" y="1956015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3953" b="-162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/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541CBE-9AE6-634B-8184-41EDF6F44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32" y="4896919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CB7D4EC-AAB5-714B-9B98-3AFAC293DBD2}"/>
              </a:ext>
            </a:extLst>
          </p:cNvPr>
          <p:cNvSpPr txBox="1"/>
          <p:nvPr/>
        </p:nvSpPr>
        <p:spPr>
          <a:xfrm>
            <a:off x="152323" y="3932908"/>
            <a:ext cx="6648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Willingness to Pay (WTP)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Function of agent budget, utility, and price of other goods (</a:t>
            </a:r>
            <a:r>
              <a:rPr lang="en-US" sz="1400" dirty="0" err="1"/>
              <a:t>Filatova</a:t>
            </a:r>
            <a:r>
              <a:rPr lang="en-US" sz="1400" dirty="0"/>
              <a:t>, </a:t>
            </a:r>
            <a:r>
              <a:rPr lang="en-US" sz="1400" i="1" dirty="0"/>
              <a:t>et al.</a:t>
            </a:r>
            <a:r>
              <a:rPr lang="en-US" sz="1400" dirty="0"/>
              <a:t>,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/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𝑝𝑟𝑒𝑓𝑒𝑟𝑒𝑛𝑐𝑒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66D251-2E87-9A4D-9BD4-6FE128F4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102" y="2628376"/>
                <a:ext cx="1087563" cy="275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/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𝑚𝑎𝑟𝑘𝑒𝑡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05F2F-A5DE-DB47-8BCA-2820B89C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378" y="2634418"/>
                <a:ext cx="751515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F14F5AD4-C468-574E-8C49-92972088960E}"/>
              </a:ext>
            </a:extLst>
          </p:cNvPr>
          <p:cNvSpPr/>
          <p:nvPr/>
        </p:nvSpPr>
        <p:spPr>
          <a:xfrm rot="16200000">
            <a:off x="2244206" y="1824945"/>
            <a:ext cx="350924" cy="1281552"/>
          </a:xfrm>
          <a:prstGeom prst="leftBrace">
            <a:avLst>
              <a:gd name="adj1" fmla="val 8333"/>
              <a:gd name="adj2" fmla="val 2626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2FCD50-0467-9249-9666-997984BB6A0C}"/>
              </a:ext>
            </a:extLst>
          </p:cNvPr>
          <p:cNvSpPr/>
          <p:nvPr/>
        </p:nvSpPr>
        <p:spPr>
          <a:xfrm rot="16200000">
            <a:off x="3229817" y="2175412"/>
            <a:ext cx="350924" cy="567088"/>
          </a:xfrm>
          <a:prstGeom prst="leftBrace">
            <a:avLst>
              <a:gd name="adj1" fmla="val 8333"/>
              <a:gd name="adj2" fmla="val 5233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60D51-B3BD-A246-A84D-8F3D9F3E00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9507" y="3701527"/>
            <a:ext cx="5667096" cy="2924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/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proximity calculations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𝑚𝑟𝑡𝑘</m:t>
                        </m:r>
                      </m:sub>
                    </m:sSub>
                  </m:oMath>
                </a14:m>
                <a:r>
                  <a:rPr lang="en-US" sz="1400" dirty="0"/>
                  <a:t>: market pressure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: adds weight to term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2F5C0-9D93-9748-A2CB-9760E7A6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8" y="2945614"/>
                <a:ext cx="2948650" cy="755913"/>
              </a:xfrm>
              <a:prstGeom prst="rect">
                <a:avLst/>
              </a:prstGeom>
              <a:blipFill>
                <a:blip r:embed="rId9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/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agent budget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400" dirty="0"/>
                  <a:t>: utility for parcel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: price of other goods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21F7D-AF31-5349-B808-AB73542D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43" y="5499404"/>
                <a:ext cx="2948650" cy="755913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D2A140-48E4-2D43-8498-F556061C50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363" y="68730"/>
            <a:ext cx="5156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8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and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12499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E6D5E1-21ED-F34D-9E48-F1E1E343B60B}"/>
              </a:ext>
            </a:extLst>
          </p:cNvPr>
          <p:cNvSpPr txBox="1"/>
          <p:nvPr/>
        </p:nvSpPr>
        <p:spPr>
          <a:xfrm>
            <a:off x="255437" y="2929023"/>
            <a:ext cx="5611963" cy="246221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ABM and Natural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Boundary object (see </a:t>
            </a:r>
            <a:r>
              <a:rPr lang="en-US" sz="1400" dirty="0" err="1"/>
              <a:t>Guikema</a:t>
            </a:r>
            <a:r>
              <a:rPr lang="en-US" sz="1400" dirty="0"/>
              <a:t> paper)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Household risk behavior (flood mitigation, seismic retrofits, </a:t>
            </a:r>
            <a:r>
              <a:rPr lang="en-US" sz="1400" i="1" dirty="0"/>
              <a:t>etc.</a:t>
            </a:r>
            <a:r>
              <a:rPr lang="en-US" sz="14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Urban growth/land use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During: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People 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Post-disaster (appears to be majority of papers)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Evacuation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Recovery; bouncing 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Insurance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D7370B0-F370-B44B-8004-F388685EC063}"/>
              </a:ext>
            </a:extLst>
          </p:cNvPr>
          <p:cNvSpPr txBox="1"/>
          <p:nvPr/>
        </p:nvSpPr>
        <p:spPr>
          <a:xfrm>
            <a:off x="255437" y="1118607"/>
            <a:ext cx="4262134" cy="138499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1400" u="sng" dirty="0"/>
              <a:t>Land-use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 land use change (e.g., forest to deforested)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Urban change and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Cellular automata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Agent-based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Residential choice models</a:t>
            </a:r>
          </a:p>
        </p:txBody>
      </p:sp>
    </p:spTree>
    <p:extLst>
      <p:ext uri="{BB962C8B-B14F-4D97-AF65-F5344CB8AC3E}">
        <p14:creationId xmlns:p14="http://schemas.microsoft.com/office/powerpoint/2010/main" val="406251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B2DB-ED83-9D49-8F61-2AA31C3A9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/>
          <a:stretch/>
        </p:blipFill>
        <p:spPr>
          <a:xfrm>
            <a:off x="86499" y="1012779"/>
            <a:ext cx="11936627" cy="54502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Modeling Review – Summary</a:t>
            </a:r>
          </a:p>
        </p:txBody>
      </p:sp>
    </p:spTree>
    <p:extLst>
      <p:ext uri="{BB962C8B-B14F-4D97-AF65-F5344CB8AC3E}">
        <p14:creationId xmlns:p14="http://schemas.microsoft.com/office/powerpoint/2010/main" val="411430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552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Model Review - Land Use Change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1176A-7B23-3646-BA3A-7ACB0CAD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" y="1062681"/>
            <a:ext cx="11366531" cy="556379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3638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0156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4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466D-E6FE-B448-94DF-0E20ADA0B987}"/>
              </a:ext>
            </a:extLst>
          </p:cNvPr>
          <p:cNvSpPr txBox="1"/>
          <p:nvPr/>
        </p:nvSpPr>
        <p:spPr>
          <a:xfrm>
            <a:off x="255437" y="785343"/>
            <a:ext cx="11697864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/>
              <a:t>Bruno, B., and </a:t>
            </a:r>
            <a:r>
              <a:rPr lang="en-US" sz="1200" dirty="0" err="1"/>
              <a:t>Faggini</a:t>
            </a:r>
            <a:r>
              <a:rPr lang="en-US" sz="1200" dirty="0"/>
              <a:t>, M. (2020). Sharing Competition: An Agent-Based Model for the Short-Term Accommodations Market. The B.E. Journal of Economic Analysis &amp; Policy, 20(2). </a:t>
            </a:r>
            <a:r>
              <a:rPr lang="en-US" sz="1200" dirty="0">
                <a:hlinkClick r:id="rId3"/>
              </a:rPr>
              <a:t>https://doi.org/10.1515/bejeap-2019-0231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Voinov</a:t>
            </a:r>
            <a:r>
              <a:rPr lang="en-US" sz="1200" dirty="0"/>
              <a:t>, A., and van der Veen, A. (2011). Land market mechanisms for preservation of space for coastal ecosystems: An agent-based analysis. </a:t>
            </a:r>
            <a:r>
              <a:rPr lang="en-US" sz="1200" i="1" dirty="0"/>
              <a:t>Environmental Modelling and Software</a:t>
            </a:r>
            <a:r>
              <a:rPr lang="en-US" sz="1200" dirty="0"/>
              <a:t>, 26: 179-190. </a:t>
            </a:r>
            <a:r>
              <a:rPr lang="en-US" sz="1200" u="sng" dirty="0">
                <a:hlinkClick r:id="rId4"/>
              </a:rPr>
              <a:t>https://doi.org/10.1016/j.envsoft.2010.08.001</a:t>
            </a:r>
            <a:r>
              <a:rPr lang="en-US" sz="1200" dirty="0"/>
              <a:t>  </a:t>
            </a:r>
          </a:p>
          <a:p>
            <a:pPr marL="457200" indent="-457200"/>
            <a:r>
              <a:rPr lang="en-US" sz="1200" dirty="0"/>
              <a:t>Huang, Q., Parker, D., </a:t>
            </a:r>
            <a:r>
              <a:rPr lang="en-US" sz="1200" dirty="0" err="1"/>
              <a:t>Filatova</a:t>
            </a:r>
            <a:r>
              <a:rPr lang="en-US" sz="1200" dirty="0"/>
              <a:t>, T., and Sun, S. (2014). A review of urban residential choice models using agent-based modeling. Environment and Planning B: Planning and Design, 14: 661-689. </a:t>
            </a:r>
            <a:r>
              <a:rPr lang="en-US" sz="1200" dirty="0">
                <a:hlinkClick r:id="rId5"/>
              </a:rPr>
              <a:t>https://doi.org/10.1068/b120043p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and </a:t>
            </a:r>
            <a:r>
              <a:rPr lang="en-US" sz="1200" dirty="0" err="1"/>
              <a:t>Filatova</a:t>
            </a:r>
            <a:r>
              <a:rPr lang="en-US" sz="1200" dirty="0"/>
              <a:t>, T. (2008). A conceptual design for a bilateral agent-based land market with heterogeneous economic agents. Computers, Environment and Urban Systems, 32. 454-463. </a:t>
            </a:r>
            <a:r>
              <a:rPr lang="en-US" sz="1200" dirty="0">
                <a:hlinkClick r:id="rId6"/>
              </a:rPr>
              <a:t>https://doi.org/10.1016/j.compenvurbsys.2008.09.012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Parker, D., Brown, D., </a:t>
            </a:r>
            <a:r>
              <a:rPr lang="en-US" sz="1200" dirty="0" err="1"/>
              <a:t>Filatova</a:t>
            </a:r>
            <a:r>
              <a:rPr lang="en-US" sz="1200" dirty="0"/>
              <a:t>, T., </a:t>
            </a:r>
            <a:r>
              <a:rPr lang="en-US" sz="1200" dirty="0" err="1"/>
              <a:t>Riolo</a:t>
            </a:r>
            <a:r>
              <a:rPr lang="en-US" sz="1200" dirty="0"/>
              <a:t>, R., Robinson, D., and Sun, S. (2012). Do land markets matter? A modeling ontology and experimental design to test the effects of land markets for an agent-based model of ex-urban residential land-use change. In Agent-Based Models of Geographical Systems, Edited by </a:t>
            </a:r>
            <a:r>
              <a:rPr lang="en-US" sz="1200" dirty="0" err="1"/>
              <a:t>Heppenstall</a:t>
            </a:r>
            <a:r>
              <a:rPr lang="en-US" sz="1200" dirty="0"/>
              <a:t>, A., Crooks, A., See, L., and Batty, M., 181-197. </a:t>
            </a:r>
            <a:r>
              <a:rPr lang="en-US" sz="1200" dirty="0">
                <a:hlinkClick r:id="rId7"/>
              </a:rPr>
              <a:t>https://doi.org/10.1007/978-90-481-8927-4_26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/>
              <a:t>Rosenheim, N., </a:t>
            </a:r>
            <a:r>
              <a:rPr lang="en-US" sz="1200" dirty="0" err="1"/>
              <a:t>Guidotti</a:t>
            </a:r>
            <a:r>
              <a:rPr lang="en-US" sz="1200" dirty="0"/>
              <a:t>, R., </a:t>
            </a:r>
            <a:r>
              <a:rPr lang="en-US" sz="1200" dirty="0" err="1"/>
              <a:t>Gardoni</a:t>
            </a:r>
            <a:r>
              <a:rPr lang="en-US" sz="1200" dirty="0"/>
              <a:t>, P., and Peacock, W. (2019). Integration of detailed household and housing unit characteristic data with critical infrastructure for post-hazard resilience modeling. </a:t>
            </a:r>
            <a:r>
              <a:rPr lang="en-US" sz="1200" i="1" dirty="0"/>
              <a:t>Sustainable and Resilient Infrastructure, </a:t>
            </a:r>
            <a:r>
              <a:rPr lang="en-US" sz="1200" dirty="0"/>
              <a:t>6(6). </a:t>
            </a:r>
            <a:r>
              <a:rPr lang="en-US" sz="1200" dirty="0">
                <a:hlinkClick r:id="rId8"/>
              </a:rPr>
              <a:t>https://doi.org/10.1080/23789689.2019.1681821</a:t>
            </a:r>
            <a:r>
              <a:rPr lang="en-US" sz="1200" dirty="0"/>
              <a:t> </a:t>
            </a:r>
          </a:p>
          <a:p>
            <a:pPr marL="457200" indent="-457200"/>
            <a:r>
              <a:rPr lang="en-US" sz="1200" dirty="0" err="1"/>
              <a:t>Vinogradov</a:t>
            </a:r>
            <a:r>
              <a:rPr lang="en-US" sz="1200" dirty="0"/>
              <a:t>, E., </a:t>
            </a:r>
            <a:r>
              <a:rPr lang="en-US" sz="1200" dirty="0" err="1"/>
              <a:t>Leick</a:t>
            </a:r>
            <a:r>
              <a:rPr lang="en-US" sz="1200" dirty="0"/>
              <a:t>, B., and </a:t>
            </a:r>
            <a:r>
              <a:rPr lang="en-US" sz="1200" dirty="0" err="1"/>
              <a:t>Kivedal</a:t>
            </a:r>
            <a:r>
              <a:rPr lang="en-US" sz="1200" dirty="0"/>
              <a:t>, B. (2020). An agent-based modelling approach to housing market regulations and Airbnb-induced tourism. Tourism Management, 77. </a:t>
            </a:r>
            <a:r>
              <a:rPr lang="en-US" sz="1200" dirty="0">
                <a:hlinkClick r:id="rId9"/>
              </a:rPr>
              <a:t>https://doi.org/10.1016/j.tourman.2019.104004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37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89201" y="903353"/>
            <a:ext cx="5231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520ED-F7F8-484F-A2BB-37EF61ED3D11}"/>
              </a:ext>
            </a:extLst>
          </p:cNvPr>
          <p:cNvGrpSpPr/>
          <p:nvPr/>
        </p:nvGrpSpPr>
        <p:grpSpPr>
          <a:xfrm>
            <a:off x="1507812" y="2977537"/>
            <a:ext cx="9065143" cy="3711602"/>
            <a:chOff x="1507812" y="2977537"/>
            <a:chExt cx="9065143" cy="371160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7916DE9-7870-A546-9F13-B6A15156F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5916805"/>
              <a:ext cx="81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7A86C6B-0099-6C43-B58C-5B24E45D4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4017909"/>
              <a:ext cx="0" cy="18988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25594E9-AA12-C345-AD68-3AAA59058898}"/>
                </a:ext>
              </a:extLst>
            </p:cNvPr>
            <p:cNvSpPr/>
            <p:nvPr/>
          </p:nvSpPr>
          <p:spPr>
            <a:xfrm>
              <a:off x="1937239" y="4680237"/>
              <a:ext cx="4602782" cy="940499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3F8F64B-066D-7048-9F0E-CDE35B998A04}"/>
                </a:ext>
              </a:extLst>
            </p:cNvPr>
            <p:cNvSpPr/>
            <p:nvPr/>
          </p:nvSpPr>
          <p:spPr>
            <a:xfrm rot="21079328">
              <a:off x="1843651" y="4286929"/>
              <a:ext cx="4786903" cy="978286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BB750B0-EE92-8647-920B-FD65781F3620}"/>
                </a:ext>
              </a:extLst>
            </p:cNvPr>
            <p:cNvSpPr txBox="1"/>
            <p:nvPr/>
          </p:nvSpPr>
          <p:spPr>
            <a:xfrm>
              <a:off x="2535081" y="4193193"/>
              <a:ext cx="13780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Urban growth model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9FB590-1446-694E-A13B-1B59AC3B923F}"/>
                </a:ext>
              </a:extLst>
            </p:cNvPr>
            <p:cNvSpPr txBox="1"/>
            <p:nvPr/>
          </p:nvSpPr>
          <p:spPr>
            <a:xfrm>
              <a:off x="9392952" y="4215551"/>
              <a:ext cx="118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quo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39A4FF-B8DE-974C-9CEE-94C798E7BE42}"/>
                </a:ext>
              </a:extLst>
            </p:cNvPr>
            <p:cNvSpPr txBox="1"/>
            <p:nvPr/>
          </p:nvSpPr>
          <p:spPr>
            <a:xfrm>
              <a:off x="8840894" y="2977537"/>
              <a:ext cx="91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Policy </a:t>
              </a:r>
              <a:r>
                <a:rPr lang="en-US" i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FD7EA2-D6A9-354B-B935-0FC07011A846}"/>
                </a:ext>
              </a:extLst>
            </p:cNvPr>
            <p:cNvSpPr txBox="1"/>
            <p:nvPr/>
          </p:nvSpPr>
          <p:spPr>
            <a:xfrm>
              <a:off x="5501455" y="6350585"/>
              <a:ext cx="1207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(years)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710811-F996-894A-9641-DF393C9FFB84}"/>
                </a:ext>
              </a:extLst>
            </p:cNvPr>
            <p:cNvSpPr txBox="1"/>
            <p:nvPr/>
          </p:nvSpPr>
          <p:spPr>
            <a:xfrm>
              <a:off x="1654999" y="6182842"/>
              <a:ext cx="1131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Present 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9CF974-CFDC-C544-9CB1-37F6128D8C43}"/>
                </a:ext>
              </a:extLst>
            </p:cNvPr>
            <p:cNvSpPr txBox="1"/>
            <p:nvPr/>
          </p:nvSpPr>
          <p:spPr>
            <a:xfrm>
              <a:off x="1813677" y="5869851"/>
              <a:ext cx="780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		10		20		30		40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FDA3CF2-AEB4-1543-BA8E-7172A82DC4BB}"/>
                </a:ext>
              </a:extLst>
            </p:cNvPr>
            <p:cNvSpPr txBox="1"/>
            <p:nvPr/>
          </p:nvSpPr>
          <p:spPr>
            <a:xfrm rot="16200000">
              <a:off x="775423" y="4853161"/>
              <a:ext cx="1772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Metric of interest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62372B-786F-384E-B9FE-CFA822038941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6536028" y="3925614"/>
              <a:ext cx="9997" cy="48117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BC19975-AAB8-D74F-9E47-189A95173B6D}"/>
                </a:ext>
              </a:extLst>
            </p:cNvPr>
            <p:cNvSpPr/>
            <p:nvPr/>
          </p:nvSpPr>
          <p:spPr>
            <a:xfrm>
              <a:off x="6546025" y="3697343"/>
              <a:ext cx="861848" cy="709449"/>
            </a:xfrm>
            <a:custGeom>
              <a:avLst/>
              <a:gdLst>
                <a:gd name="connsiteX0" fmla="*/ 0 w 861848"/>
                <a:gd name="connsiteY0" fmla="*/ 709449 h 709449"/>
                <a:gd name="connsiteX1" fmla="*/ 131379 w 861848"/>
                <a:gd name="connsiteY1" fmla="*/ 504497 h 709449"/>
                <a:gd name="connsiteX2" fmla="*/ 257503 w 861848"/>
                <a:gd name="connsiteY2" fmla="*/ 373118 h 709449"/>
                <a:gd name="connsiteX3" fmla="*/ 388883 w 861848"/>
                <a:gd name="connsiteY3" fmla="*/ 252249 h 709449"/>
                <a:gd name="connsiteX4" fmla="*/ 646386 w 861848"/>
                <a:gd name="connsiteY4" fmla="*/ 115614 h 709449"/>
                <a:gd name="connsiteX5" fmla="*/ 861848 w 861848"/>
                <a:gd name="connsiteY5" fmla="*/ 0 h 70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848" h="709449">
                  <a:moveTo>
                    <a:pt x="0" y="709449"/>
                  </a:moveTo>
                  <a:cubicBezTo>
                    <a:pt x="44231" y="635000"/>
                    <a:pt x="88462" y="560552"/>
                    <a:pt x="131379" y="504497"/>
                  </a:cubicBezTo>
                  <a:cubicBezTo>
                    <a:pt x="174296" y="448442"/>
                    <a:pt x="214586" y="415159"/>
                    <a:pt x="257503" y="373118"/>
                  </a:cubicBezTo>
                  <a:cubicBezTo>
                    <a:pt x="300420" y="331077"/>
                    <a:pt x="324069" y="295166"/>
                    <a:pt x="388883" y="252249"/>
                  </a:cubicBezTo>
                  <a:cubicBezTo>
                    <a:pt x="453697" y="209332"/>
                    <a:pt x="646386" y="115614"/>
                    <a:pt x="646386" y="115614"/>
                  </a:cubicBezTo>
                  <a:lnTo>
                    <a:pt x="861848" y="0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680A76C-6D71-D748-A0FC-C537E426C97A}"/>
                </a:ext>
              </a:extLst>
            </p:cNvPr>
            <p:cNvCxnSpPr>
              <a:cxnSpLocks/>
            </p:cNvCxnSpPr>
            <p:nvPr/>
          </p:nvCxnSpPr>
          <p:spPr>
            <a:xfrm>
              <a:off x="6540021" y="4673404"/>
              <a:ext cx="6004" cy="88427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C702CC4-D1F6-F546-A24F-8A2E752E1589}"/>
                </a:ext>
              </a:extLst>
            </p:cNvPr>
            <p:cNvSpPr/>
            <p:nvPr/>
          </p:nvSpPr>
          <p:spPr>
            <a:xfrm>
              <a:off x="6546025" y="4511895"/>
              <a:ext cx="1403131" cy="1045779"/>
            </a:xfrm>
            <a:custGeom>
              <a:avLst/>
              <a:gdLst>
                <a:gd name="connsiteX0" fmla="*/ 0 w 1403131"/>
                <a:gd name="connsiteY0" fmla="*/ 1045779 h 1045779"/>
                <a:gd name="connsiteX1" fmla="*/ 173421 w 1403131"/>
                <a:gd name="connsiteY1" fmla="*/ 830317 h 1045779"/>
                <a:gd name="connsiteX2" fmla="*/ 409903 w 1403131"/>
                <a:gd name="connsiteY2" fmla="*/ 551793 h 1045779"/>
                <a:gd name="connsiteX3" fmla="*/ 777766 w 1403131"/>
                <a:gd name="connsiteY3" fmla="*/ 289034 h 1045779"/>
                <a:gd name="connsiteX4" fmla="*/ 1103586 w 1403131"/>
                <a:gd name="connsiteY4" fmla="*/ 89338 h 1045779"/>
                <a:gd name="connsiteX5" fmla="*/ 1403131 w 1403131"/>
                <a:gd name="connsiteY5" fmla="*/ 0 h 104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131" h="1045779">
                  <a:moveTo>
                    <a:pt x="0" y="1045779"/>
                  </a:moveTo>
                  <a:cubicBezTo>
                    <a:pt x="52552" y="979213"/>
                    <a:pt x="105104" y="912648"/>
                    <a:pt x="173421" y="830317"/>
                  </a:cubicBezTo>
                  <a:cubicBezTo>
                    <a:pt x="241738" y="747986"/>
                    <a:pt x="309179" y="642007"/>
                    <a:pt x="409903" y="551793"/>
                  </a:cubicBezTo>
                  <a:cubicBezTo>
                    <a:pt x="510627" y="461579"/>
                    <a:pt x="662152" y="366110"/>
                    <a:pt x="777766" y="289034"/>
                  </a:cubicBezTo>
                  <a:cubicBezTo>
                    <a:pt x="893380" y="211958"/>
                    <a:pt x="999359" y="137510"/>
                    <a:pt x="1103586" y="89338"/>
                  </a:cubicBezTo>
                  <a:cubicBezTo>
                    <a:pt x="1207813" y="41166"/>
                    <a:pt x="1305472" y="20583"/>
                    <a:pt x="1403131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885E8B13-D778-A94B-8E50-E51959D62AEF}"/>
                </a:ext>
              </a:extLst>
            </p:cNvPr>
            <p:cNvCxnSpPr>
              <a:cxnSpLocks/>
              <a:stCxn id="106" idx="0"/>
              <a:endCxn id="45" idx="1"/>
            </p:cNvCxnSpPr>
            <p:nvPr/>
          </p:nvCxnSpPr>
          <p:spPr>
            <a:xfrm rot="5400000" flipH="1" flipV="1">
              <a:off x="6125017" y="3949237"/>
              <a:ext cx="197575" cy="4483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67AD0F44-EB65-CB46-947D-48025A540EF0}"/>
                </a:ext>
              </a:extLst>
            </p:cNvPr>
            <p:cNvCxnSpPr>
              <a:cxnSpLocks/>
              <a:stCxn id="106" idx="2"/>
              <a:endCxn id="2" idx="1"/>
            </p:cNvCxnSpPr>
            <p:nvPr/>
          </p:nvCxnSpPr>
          <p:spPr>
            <a:xfrm rot="16200000" flipH="1">
              <a:off x="5990282" y="4650621"/>
              <a:ext cx="446276" cy="42761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E315FD-713D-C24D-A853-B0B41BD36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2153" y="4272214"/>
              <a:ext cx="714922" cy="36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558A26-A59B-0641-90C0-2E0E28729F40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6548460" y="3319362"/>
              <a:ext cx="101878" cy="500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5C112E-CE26-7146-A9E0-44E0712301F5}"/>
                </a:ext>
              </a:extLst>
            </p:cNvPr>
            <p:cNvSpPr txBox="1"/>
            <p:nvPr/>
          </p:nvSpPr>
          <p:spPr>
            <a:xfrm>
              <a:off x="5852899" y="3073141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7118A60-F354-6749-A4A1-14A6B8BCE247}"/>
                </a:ext>
              </a:extLst>
            </p:cNvPr>
            <p:cNvSpPr/>
            <p:nvPr/>
          </p:nvSpPr>
          <p:spPr>
            <a:xfrm>
              <a:off x="7407873" y="3445366"/>
              <a:ext cx="1458014" cy="251977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BC09C34-D70E-DF4F-A119-76BBBC7B18E3}"/>
                </a:ext>
              </a:extLst>
            </p:cNvPr>
            <p:cNvSpPr/>
            <p:nvPr/>
          </p:nvSpPr>
          <p:spPr>
            <a:xfrm rot="289139">
              <a:off x="7954696" y="4380964"/>
              <a:ext cx="1240944" cy="184094"/>
            </a:xfrm>
            <a:custGeom>
              <a:avLst/>
              <a:gdLst>
                <a:gd name="connsiteX0" fmla="*/ 0 w 7798676"/>
                <a:gd name="connsiteY0" fmla="*/ 1250731 h 1250731"/>
                <a:gd name="connsiteX1" fmla="*/ 1576552 w 7798676"/>
                <a:gd name="connsiteY1" fmla="*/ 777766 h 1250731"/>
                <a:gd name="connsiteX2" fmla="*/ 3741683 w 7798676"/>
                <a:gd name="connsiteY2" fmla="*/ 388883 h 1250731"/>
                <a:gd name="connsiteX3" fmla="*/ 6737131 w 7798676"/>
                <a:gd name="connsiteY3" fmla="*/ 73573 h 1250731"/>
                <a:gd name="connsiteX4" fmla="*/ 7798676 w 7798676"/>
                <a:gd name="connsiteY4" fmla="*/ 0 h 125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8676" h="1250731">
                  <a:moveTo>
                    <a:pt x="0" y="1250731"/>
                  </a:moveTo>
                  <a:cubicBezTo>
                    <a:pt x="476469" y="1086069"/>
                    <a:pt x="952938" y="921407"/>
                    <a:pt x="1576552" y="777766"/>
                  </a:cubicBezTo>
                  <a:cubicBezTo>
                    <a:pt x="2200166" y="634125"/>
                    <a:pt x="2881587" y="506248"/>
                    <a:pt x="3741683" y="388883"/>
                  </a:cubicBezTo>
                  <a:cubicBezTo>
                    <a:pt x="4601779" y="271518"/>
                    <a:pt x="6060966" y="138387"/>
                    <a:pt x="6737131" y="73573"/>
                  </a:cubicBezTo>
                  <a:cubicBezTo>
                    <a:pt x="7413296" y="8759"/>
                    <a:pt x="7605986" y="4379"/>
                    <a:pt x="7798676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E47A9D-C187-434A-9510-D09BA84CA47E}"/>
                </a:ext>
              </a:extLst>
            </p:cNvPr>
            <p:cNvSpPr/>
            <p:nvPr/>
          </p:nvSpPr>
          <p:spPr>
            <a:xfrm>
              <a:off x="6427226" y="4515446"/>
              <a:ext cx="1521930" cy="1144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039870-287C-2845-82BC-D8D2DEC307C9}"/>
                </a:ext>
              </a:extLst>
            </p:cNvPr>
            <p:cNvSpPr/>
            <p:nvPr/>
          </p:nvSpPr>
          <p:spPr>
            <a:xfrm>
              <a:off x="6447994" y="3689934"/>
              <a:ext cx="959879" cy="769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Flowchart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035984" y="1640780"/>
            <a:ext cx="521701" cy="1854355"/>
          </a:xfrm>
          <a:prstGeom prst="bentConnector3">
            <a:avLst>
              <a:gd name="adj1" fmla="val 75017"/>
            </a:avLst>
          </a:prstGeom>
          <a:ln w="3175">
            <a:solidFill>
              <a:schemeClr val="accent3"/>
            </a:solidFill>
            <a:prstDash val="lg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5932314" y="5136730"/>
            <a:ext cx="230998" cy="988987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542307" y="5610583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252478" y="5517463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535D73B0-CDBC-4247-82EE-9492D9CF4CD7}"/>
              </a:ext>
            </a:extLst>
          </p:cNvPr>
          <p:cNvCxnSpPr>
            <a:cxnSpLocks/>
            <a:endCxn id="194" idx="0"/>
          </p:cNvCxnSpPr>
          <p:nvPr/>
        </p:nvCxnSpPr>
        <p:spPr>
          <a:xfrm rot="5400000">
            <a:off x="6627476" y="5157386"/>
            <a:ext cx="712800" cy="193594"/>
          </a:xfrm>
          <a:prstGeom prst="bentConnector3">
            <a:avLst>
              <a:gd name="adj1" fmla="val 7394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21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642966" y="2684124"/>
            <a:ext cx="916931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Population Growth Model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 flipH="1">
            <a:off x="2449562" y="2971830"/>
            <a:ext cx="193404" cy="3093514"/>
          </a:xfrm>
          <a:prstGeom prst="bentConnector3">
            <a:avLst>
              <a:gd name="adj1" fmla="val -118198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4227718"/>
            <a:ext cx="1143303" cy="1653984"/>
            <a:chOff x="2545440" y="4912225"/>
            <a:chExt cx="1068086" cy="1545169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912225"/>
              <a:ext cx="1068086" cy="15451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47683" r="39915" b="14424"/>
            <a:stretch/>
          </p:blipFill>
          <p:spPr>
            <a:xfrm>
              <a:off x="2613396" y="5280401"/>
              <a:ext cx="933878" cy="10860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61764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63908" y="4898187"/>
            <a:ext cx="1059800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699250"/>
            <a:ext cx="832095" cy="357718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102" idx="0"/>
          </p:cNvCxnSpPr>
          <p:nvPr/>
        </p:nvCxnSpPr>
        <p:spPr>
          <a:xfrm>
            <a:off x="3101432" y="3259535"/>
            <a:ext cx="0" cy="23565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846" y="5948406"/>
            <a:ext cx="267606" cy="29955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2240" y="5954051"/>
            <a:ext cx="420915" cy="272279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 flipH="1">
            <a:off x="3101432" y="2264128"/>
            <a:ext cx="1282" cy="419996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EDD8EBF-8D12-7644-B06A-DFA645988930}"/>
              </a:ext>
            </a:extLst>
          </p:cNvPr>
          <p:cNvSpPr/>
          <p:nvPr/>
        </p:nvSpPr>
        <p:spPr>
          <a:xfrm>
            <a:off x="2642966" y="3495191"/>
            <a:ext cx="916931" cy="3826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Market Simulation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1C8A86B-7DE2-3D4A-BB77-AA5C04E8FAEB}"/>
              </a:ext>
            </a:extLst>
          </p:cNvPr>
          <p:cNvCxnSpPr>
            <a:cxnSpLocks/>
            <a:stCxn id="102" idx="2"/>
            <a:endCxn id="233" idx="0"/>
          </p:cNvCxnSpPr>
          <p:nvPr/>
        </p:nvCxnSpPr>
        <p:spPr>
          <a:xfrm>
            <a:off x="3101432" y="3877809"/>
            <a:ext cx="3995" cy="34990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DB0A9C17-44E2-6143-BAF0-51D1D92851A4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 flipV="1">
            <a:off x="3677078" y="4711906"/>
            <a:ext cx="213529" cy="34280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DCAEF-DAC6-C544-AE89-5E989D9D7831}"/>
              </a:ext>
            </a:extLst>
          </p:cNvPr>
          <p:cNvSpPr txBox="1"/>
          <p:nvPr/>
        </p:nvSpPr>
        <p:spPr>
          <a:xfrm>
            <a:off x="4544574" y="3059668"/>
            <a:ext cx="31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Status</a:t>
            </a:r>
          </a:p>
        </p:txBody>
      </p:sp>
    </p:spTree>
    <p:extLst>
      <p:ext uri="{BB962C8B-B14F-4D97-AF65-F5344CB8AC3E}">
        <p14:creationId xmlns:p14="http://schemas.microsoft.com/office/powerpoint/2010/main" val="104606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2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Current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E3DB70-E041-AD43-83A2-AE27E3DA6165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E5D2B7B-F0CE-2945-9BA1-0917161FB25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06A1E-E6B7-B444-B57F-B0890B4FBCF2}"/>
              </a:ext>
            </a:extLst>
          </p:cNvPr>
          <p:cNvGrpSpPr/>
          <p:nvPr/>
        </p:nvGrpSpPr>
        <p:grpSpPr>
          <a:xfrm>
            <a:off x="1111365" y="1597254"/>
            <a:ext cx="5092013" cy="4536248"/>
            <a:chOff x="6993232" y="1036624"/>
            <a:chExt cx="5092013" cy="45362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3F2012-8948-454A-9C27-A6B83B584C46}"/>
                </a:ext>
              </a:extLst>
            </p:cNvPr>
            <p:cNvGrpSpPr/>
            <p:nvPr/>
          </p:nvGrpSpPr>
          <p:grpSpPr>
            <a:xfrm>
              <a:off x="6993232" y="1036624"/>
              <a:ext cx="5092013" cy="4536248"/>
              <a:chOff x="6923086" y="1042799"/>
              <a:chExt cx="5092013" cy="453624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0F279A-F036-984E-BDA7-F98170A116E6}"/>
                  </a:ext>
                </a:extLst>
              </p:cNvPr>
              <p:cNvSpPr txBox="1"/>
              <p:nvPr/>
            </p:nvSpPr>
            <p:spPr>
              <a:xfrm>
                <a:off x="8738792" y="1771297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676C8C-ECEC-3A46-B975-06CB141FAAF7}"/>
                  </a:ext>
                </a:extLst>
              </p:cNvPr>
              <p:cNvSpPr txBox="1"/>
              <p:nvPr/>
            </p:nvSpPr>
            <p:spPr>
              <a:xfrm>
                <a:off x="6923086" y="1786643"/>
                <a:ext cx="9786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Agent type 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6DBC0E8-1DD0-034E-AA73-934B156F4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240" t="29494" r="45163" b="33076"/>
              <a:stretch/>
            </p:blipFill>
            <p:spPr>
              <a:xfrm>
                <a:off x="7482050" y="2490914"/>
                <a:ext cx="2829408" cy="3088133"/>
              </a:xfrm>
              <a:prstGeom prst="rect">
                <a:avLst/>
              </a:prstGeom>
              <a:ln w="6350">
                <a:solidFill>
                  <a:schemeClr val="tx2"/>
                </a:solidFill>
              </a:ln>
              <a:scene3d>
                <a:camera prst="isometricBottomDown"/>
                <a:lightRig rig="threePt" dir="t"/>
              </a:scene3d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5BD2E55-3058-E14D-B876-39E046114E00}"/>
                  </a:ext>
                </a:extLst>
              </p:cNvPr>
              <p:cNvSpPr/>
              <p:nvPr/>
            </p:nvSpPr>
            <p:spPr>
              <a:xfrm>
                <a:off x="7186698" y="285432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1128F1E-8A5D-D64B-BFFB-185E0188A3A5}"/>
                  </a:ext>
                </a:extLst>
              </p:cNvPr>
              <p:cNvSpPr/>
              <p:nvPr/>
            </p:nvSpPr>
            <p:spPr>
              <a:xfrm>
                <a:off x="7333843" y="281228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C0AA79-2BE2-FB4D-AAAA-138979C44A7C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7232418" y="294576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282E55-A1F4-CB43-907C-99263D96104E}"/>
                  </a:ext>
                </a:extLst>
              </p:cNvPr>
              <p:cNvSpPr txBox="1"/>
              <p:nvPr/>
            </p:nvSpPr>
            <p:spPr>
              <a:xfrm>
                <a:off x="10255091" y="2662260"/>
                <a:ext cx="1559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associated with parcels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482FB-03F8-D142-9DC5-30F7691557F3}"/>
                  </a:ext>
                </a:extLst>
              </p:cNvPr>
              <p:cNvSpPr txBox="1"/>
              <p:nvPr/>
            </p:nvSpPr>
            <p:spPr>
              <a:xfrm>
                <a:off x="10189791" y="4429346"/>
                <a:ext cx="1825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Environment/Parcel Space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D1A0496-62D9-3942-A07E-0B9C4325694E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7379563" y="290372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7F6284E-94B4-4F4A-ACC9-2B23F8FD5EFD}"/>
                  </a:ext>
                </a:extLst>
              </p:cNvPr>
              <p:cNvSpPr/>
              <p:nvPr/>
            </p:nvSpPr>
            <p:spPr>
              <a:xfrm>
                <a:off x="7455202" y="288571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FD4C2A-1502-FC40-8F3C-0B233B71E4D0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7500922" y="297715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C0497C-AC2C-744B-8502-6DFB6C1EA64A}"/>
                  </a:ext>
                </a:extLst>
              </p:cNvPr>
              <p:cNvSpPr/>
              <p:nvPr/>
            </p:nvSpPr>
            <p:spPr>
              <a:xfrm>
                <a:off x="7607284" y="280636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148E79D-3ACF-2E40-A6B4-952D783F2783}"/>
                  </a:ext>
                </a:extLst>
              </p:cNvPr>
              <p:cNvCxnSpPr>
                <a:cxnSpLocks/>
                <a:stCxn id="38" idx="4"/>
              </p:cNvCxnSpPr>
              <p:nvPr/>
            </p:nvCxnSpPr>
            <p:spPr>
              <a:xfrm>
                <a:off x="7653004" y="289780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6C576C2-BE0C-854C-867F-17D6B054F29F}"/>
                  </a:ext>
                </a:extLst>
              </p:cNvPr>
              <p:cNvSpPr/>
              <p:nvPr/>
            </p:nvSpPr>
            <p:spPr>
              <a:xfrm>
                <a:off x="7140978" y="301826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474C7C7-8607-7742-B86E-2FDB1D41B4CE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7186698" y="310970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D101023-CD80-3B48-8DF7-D63B884CE6D3}"/>
                  </a:ext>
                </a:extLst>
              </p:cNvPr>
              <p:cNvSpPr/>
              <p:nvPr/>
            </p:nvSpPr>
            <p:spPr>
              <a:xfrm>
                <a:off x="7837471" y="2774779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718292-F641-2341-8CEB-963A53E00763}"/>
                  </a:ext>
                </a:extLst>
              </p:cNvPr>
              <p:cNvCxnSpPr>
                <a:cxnSpLocks/>
                <a:stCxn id="42" idx="4"/>
              </p:cNvCxnSpPr>
              <p:nvPr/>
            </p:nvCxnSpPr>
            <p:spPr>
              <a:xfrm>
                <a:off x="7883191" y="2866219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A0CB9BD-151B-8A40-A30E-693F7177D1E3}"/>
                  </a:ext>
                </a:extLst>
              </p:cNvPr>
              <p:cNvSpPr/>
              <p:nvPr/>
            </p:nvSpPr>
            <p:spPr>
              <a:xfrm>
                <a:off x="8075045" y="287147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0399EA-11D0-6E4B-A076-FCB1272F9E02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8120765" y="296291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ABA951A-FE6B-B04F-974F-09FDF79D09BD}"/>
                  </a:ext>
                </a:extLst>
              </p:cNvPr>
              <p:cNvSpPr/>
              <p:nvPr/>
            </p:nvSpPr>
            <p:spPr>
              <a:xfrm>
                <a:off x="7738496" y="300226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82C2277-9CA9-924F-8A23-D956833F543F}"/>
                  </a:ext>
                </a:extLst>
              </p:cNvPr>
              <p:cNvCxnSpPr>
                <a:cxnSpLocks/>
                <a:stCxn id="46" idx="4"/>
              </p:cNvCxnSpPr>
              <p:nvPr/>
            </p:nvCxnSpPr>
            <p:spPr>
              <a:xfrm>
                <a:off x="7784216" y="309370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EAB08A-DF93-9E4A-8A72-62E12FBA2783}"/>
                  </a:ext>
                </a:extLst>
              </p:cNvPr>
              <p:cNvSpPr/>
              <p:nvPr/>
            </p:nvSpPr>
            <p:spPr>
              <a:xfrm>
                <a:off x="8309693" y="267110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22CE9E-E375-C349-9BF3-BB5E678F51CB}"/>
                  </a:ext>
                </a:extLst>
              </p:cNvPr>
              <p:cNvCxnSpPr>
                <a:cxnSpLocks/>
                <a:stCxn id="48" idx="4"/>
              </p:cNvCxnSpPr>
              <p:nvPr/>
            </p:nvCxnSpPr>
            <p:spPr>
              <a:xfrm>
                <a:off x="8355413" y="276254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70570B1-F512-4941-9E79-747CC2AF65DF}"/>
                  </a:ext>
                </a:extLst>
              </p:cNvPr>
              <p:cNvSpPr/>
              <p:nvPr/>
            </p:nvSpPr>
            <p:spPr>
              <a:xfrm>
                <a:off x="8174020" y="297254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1E84A70-4E4B-D449-B5CF-78EE2DDFC741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219740" y="3063981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BB3C38A-6C3F-9E42-91DF-5AB49763BB7B}"/>
                  </a:ext>
                </a:extLst>
              </p:cNvPr>
              <p:cNvSpPr/>
              <p:nvPr/>
            </p:nvSpPr>
            <p:spPr>
              <a:xfrm>
                <a:off x="8486833" y="257899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AD37A9-204F-6940-92FE-DEFBE96814A4}"/>
                  </a:ext>
                </a:extLst>
              </p:cNvPr>
              <p:cNvCxnSpPr>
                <a:cxnSpLocks/>
                <a:stCxn id="52" idx="4"/>
              </p:cNvCxnSpPr>
              <p:nvPr/>
            </p:nvCxnSpPr>
            <p:spPr>
              <a:xfrm>
                <a:off x="8532553" y="267043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AA935E-4D05-C647-9E6E-F0513897633D}"/>
                  </a:ext>
                </a:extLst>
              </p:cNvPr>
              <p:cNvSpPr/>
              <p:nvPr/>
            </p:nvSpPr>
            <p:spPr>
              <a:xfrm>
                <a:off x="8652448" y="28332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A8A584-22D6-7642-8EEF-36A0877EB800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>
                <a:off x="8698168" y="2924662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9A6CA11-08F4-EF4A-9B30-68F6391277AB}"/>
                  </a:ext>
                </a:extLst>
              </p:cNvPr>
              <p:cNvSpPr/>
              <p:nvPr/>
            </p:nvSpPr>
            <p:spPr>
              <a:xfrm>
                <a:off x="8776114" y="25313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0452442-F44A-4A48-9452-338A8ACB8E93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>
                <a:off x="8821834" y="26228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2EBFA8-8BC9-414B-B5AE-08CD7495D470}"/>
                  </a:ext>
                </a:extLst>
              </p:cNvPr>
              <p:cNvSpPr/>
              <p:nvPr/>
            </p:nvSpPr>
            <p:spPr>
              <a:xfrm>
                <a:off x="8736758" y="27779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D46DA6-03CA-4546-B6A3-BF8099F9BBEE}"/>
                  </a:ext>
                </a:extLst>
              </p:cNvPr>
              <p:cNvCxnSpPr>
                <a:cxnSpLocks/>
                <a:stCxn id="58" idx="4"/>
              </p:cNvCxnSpPr>
              <p:nvPr/>
            </p:nvCxnSpPr>
            <p:spPr>
              <a:xfrm>
                <a:off x="8782478" y="28693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FF97ECA-B67B-3544-BE0D-FCAE56D15BFA}"/>
                  </a:ext>
                </a:extLst>
              </p:cNvPr>
              <p:cNvSpPr/>
              <p:nvPr/>
            </p:nvSpPr>
            <p:spPr>
              <a:xfrm>
                <a:off x="8949223" y="261565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CBA5144-9411-1D4F-B1BC-90FB58269CFA}"/>
                  </a:ext>
                </a:extLst>
              </p:cNvPr>
              <p:cNvCxnSpPr>
                <a:cxnSpLocks/>
                <a:stCxn id="60" idx="4"/>
              </p:cNvCxnSpPr>
              <p:nvPr/>
            </p:nvCxnSpPr>
            <p:spPr>
              <a:xfrm>
                <a:off x="8994943" y="2707097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0201BB7-BB7A-6F45-8D00-B9F2E1AF0FEB}"/>
                  </a:ext>
                </a:extLst>
              </p:cNvPr>
              <p:cNvSpPr/>
              <p:nvPr/>
            </p:nvSpPr>
            <p:spPr>
              <a:xfrm>
                <a:off x="9083613" y="27093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C09B09-86BD-F347-9AD8-7E19B62CDCBB}"/>
                  </a:ext>
                </a:extLst>
              </p:cNvPr>
              <p:cNvCxnSpPr>
                <a:cxnSpLocks/>
                <a:stCxn id="62" idx="4"/>
              </p:cNvCxnSpPr>
              <p:nvPr/>
            </p:nvCxnSpPr>
            <p:spPr>
              <a:xfrm>
                <a:off x="9129333" y="280076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01531E-0763-6345-AD97-621A03921B35}"/>
                  </a:ext>
                </a:extLst>
              </p:cNvPr>
              <p:cNvSpPr/>
              <p:nvPr/>
            </p:nvSpPr>
            <p:spPr>
              <a:xfrm>
                <a:off x="9276295" y="2945763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BECD1C5-F2EE-D74F-88FC-05AB58254C2E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9322015" y="3037203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74E768-ED5C-2445-8DFB-DE69CF4B9DF5}"/>
                  </a:ext>
                </a:extLst>
              </p:cNvPr>
              <p:cNvSpPr/>
              <p:nvPr/>
            </p:nvSpPr>
            <p:spPr>
              <a:xfrm>
                <a:off x="8878311" y="305570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B59485-325C-9D44-A347-B19F0A32FDA2}"/>
                  </a:ext>
                </a:extLst>
              </p:cNvPr>
              <p:cNvCxnSpPr>
                <a:cxnSpLocks/>
                <a:stCxn id="66" idx="4"/>
              </p:cNvCxnSpPr>
              <p:nvPr/>
            </p:nvCxnSpPr>
            <p:spPr>
              <a:xfrm>
                <a:off x="8924031" y="3147144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70350CB-75F7-1246-9932-95E7DC70AB74}"/>
                  </a:ext>
                </a:extLst>
              </p:cNvPr>
              <p:cNvGrpSpPr/>
              <p:nvPr/>
            </p:nvGrpSpPr>
            <p:grpSpPr>
              <a:xfrm>
                <a:off x="6974721" y="1049332"/>
                <a:ext cx="1597242" cy="975585"/>
                <a:chOff x="6781850" y="2378643"/>
                <a:chExt cx="1597242" cy="975585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DE8867D-A1B9-FF42-AC38-2692B9EB5161}"/>
                    </a:ext>
                  </a:extLst>
                </p:cNvPr>
                <p:cNvSpPr/>
                <p:nvPr/>
              </p:nvSpPr>
              <p:spPr>
                <a:xfrm>
                  <a:off x="6925785" y="29966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62303A44-4866-6649-BA25-E3976142867A}"/>
                    </a:ext>
                  </a:extLst>
                </p:cNvPr>
                <p:cNvSpPr/>
                <p:nvPr/>
              </p:nvSpPr>
              <p:spPr>
                <a:xfrm>
                  <a:off x="7092473" y="296327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937740-82AC-CB43-83D0-E300C9F497F5}"/>
                    </a:ext>
                  </a:extLst>
                </p:cNvPr>
                <p:cNvSpPr/>
                <p:nvPr/>
              </p:nvSpPr>
              <p:spPr>
                <a:xfrm>
                  <a:off x="7259161" y="290135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2DE0FDE-2330-8742-A71A-8CEB8794D072}"/>
                    </a:ext>
                  </a:extLst>
                </p:cNvPr>
                <p:cNvSpPr/>
                <p:nvPr/>
              </p:nvSpPr>
              <p:spPr>
                <a:xfrm>
                  <a:off x="7416331" y="3029958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A22147F-618E-324C-B395-0FB6A6CFB639}"/>
                    </a:ext>
                  </a:extLst>
                </p:cNvPr>
                <p:cNvSpPr/>
                <p:nvPr/>
              </p:nvSpPr>
              <p:spPr>
                <a:xfrm>
                  <a:off x="7833426" y="316719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16D3D114-9D96-B240-88BD-BD241CFAE548}"/>
                    </a:ext>
                  </a:extLst>
                </p:cNvPr>
                <p:cNvSpPr/>
                <p:nvPr/>
              </p:nvSpPr>
              <p:spPr>
                <a:xfrm>
                  <a:off x="7643465" y="24555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8FFB56-AD63-9F4D-B91E-8927800C55A0}"/>
                    </a:ext>
                  </a:extLst>
                </p:cNvPr>
                <p:cNvSpPr/>
                <p:nvPr/>
              </p:nvSpPr>
              <p:spPr>
                <a:xfrm>
                  <a:off x="8106259" y="314170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59F337A-030B-024A-A3AF-3B37EED63EE1}"/>
                    </a:ext>
                  </a:extLst>
                </p:cNvPr>
                <p:cNvSpPr/>
                <p:nvPr/>
              </p:nvSpPr>
              <p:spPr>
                <a:xfrm>
                  <a:off x="7904889" y="3000517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6ACD631E-5315-A046-B640-29EF4DABD608}"/>
                    </a:ext>
                  </a:extLst>
                </p:cNvPr>
                <p:cNvSpPr/>
                <p:nvPr/>
              </p:nvSpPr>
              <p:spPr>
                <a:xfrm>
                  <a:off x="7763989" y="2777542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427B69A8-62AB-8144-BEDF-42964EF83CCF}"/>
                    </a:ext>
                  </a:extLst>
                </p:cNvPr>
                <p:cNvSpPr/>
                <p:nvPr/>
              </p:nvSpPr>
              <p:spPr>
                <a:xfrm>
                  <a:off x="6960677" y="25714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000EE56-C578-7941-A6E9-4A6677196DE2}"/>
                    </a:ext>
                  </a:extLst>
                </p:cNvPr>
                <p:cNvSpPr/>
                <p:nvPr/>
              </p:nvSpPr>
              <p:spPr>
                <a:xfrm>
                  <a:off x="7113077" y="2723863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5A0F1BD-F197-2A47-AFC3-2CA19BD65222}"/>
                    </a:ext>
                  </a:extLst>
                </p:cNvPr>
                <p:cNvSpPr/>
                <p:nvPr/>
              </p:nvSpPr>
              <p:spPr>
                <a:xfrm>
                  <a:off x="7351203" y="25333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9C31E0C-0E22-054F-9269-EF409EC148A1}"/>
                    </a:ext>
                  </a:extLst>
                </p:cNvPr>
                <p:cNvSpPr/>
                <p:nvPr/>
              </p:nvSpPr>
              <p:spPr>
                <a:xfrm>
                  <a:off x="7503603" y="2685759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F4C4CF-85B6-7B4D-BF54-37B22C7A15FE}"/>
                    </a:ext>
                  </a:extLst>
                </p:cNvPr>
                <p:cNvSpPr/>
                <p:nvPr/>
              </p:nvSpPr>
              <p:spPr>
                <a:xfrm>
                  <a:off x="7604885" y="2927054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B01D187B-DEE6-F04C-84C7-984FA789F988}"/>
                    </a:ext>
                  </a:extLst>
                </p:cNvPr>
                <p:cNvSpPr/>
                <p:nvPr/>
              </p:nvSpPr>
              <p:spPr>
                <a:xfrm>
                  <a:off x="7751253" y="263336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A0B1BCD-B0FE-8440-A2DC-D4D9C59A8DBC}"/>
                    </a:ext>
                  </a:extLst>
                </p:cNvPr>
                <p:cNvSpPr/>
                <p:nvPr/>
              </p:nvSpPr>
              <p:spPr>
                <a:xfrm>
                  <a:off x="7917941" y="2600026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C5BE9C7-1EEE-C24F-8EF8-B9BB58201F3B}"/>
                    </a:ext>
                  </a:extLst>
                </p:cNvPr>
                <p:cNvSpPr/>
                <p:nvPr/>
              </p:nvSpPr>
              <p:spPr>
                <a:xfrm>
                  <a:off x="8084629" y="2538111"/>
                  <a:ext cx="91440" cy="914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ACD36BB-4F52-FF4A-B0D5-55BFB47CAA53}"/>
                    </a:ext>
                  </a:extLst>
                </p:cNvPr>
                <p:cNvSpPr/>
                <p:nvPr/>
              </p:nvSpPr>
              <p:spPr>
                <a:xfrm>
                  <a:off x="6781850" y="2378643"/>
                  <a:ext cx="1597242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A0DB13C-3940-1444-98D9-B2ECEDC659EF}"/>
                  </a:ext>
                </a:extLst>
              </p:cNvPr>
              <p:cNvGrpSpPr/>
              <p:nvPr/>
            </p:nvGrpSpPr>
            <p:grpSpPr>
              <a:xfrm>
                <a:off x="8776114" y="1042799"/>
                <a:ext cx="1237879" cy="975585"/>
                <a:chOff x="8842068" y="2386532"/>
                <a:chExt cx="1237879" cy="975585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AA16FF7-1961-6F4D-ADA2-78509F58AB11}"/>
                    </a:ext>
                  </a:extLst>
                </p:cNvPr>
                <p:cNvSpPr/>
                <p:nvPr/>
              </p:nvSpPr>
              <p:spPr>
                <a:xfrm>
                  <a:off x="8954279" y="295339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120D93D-E6C7-3144-8F26-1904005B1D68}"/>
                    </a:ext>
                  </a:extLst>
                </p:cNvPr>
                <p:cNvSpPr/>
                <p:nvPr/>
              </p:nvSpPr>
              <p:spPr>
                <a:xfrm>
                  <a:off x="8966787" y="2506813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921DF05-75D5-5349-A0BC-35749DB18840}"/>
                    </a:ext>
                  </a:extLst>
                </p:cNvPr>
                <p:cNvSpPr/>
                <p:nvPr/>
              </p:nvSpPr>
              <p:spPr>
                <a:xfrm>
                  <a:off x="9327246" y="2987499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256EFB7-8460-314B-81AB-325A404FAFF8}"/>
                    </a:ext>
                  </a:extLst>
                </p:cNvPr>
                <p:cNvSpPr/>
                <p:nvPr/>
              </p:nvSpPr>
              <p:spPr>
                <a:xfrm>
                  <a:off x="9066895" y="26576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597FDAD-E8C8-6941-A1C4-205C482E93A1}"/>
                    </a:ext>
                  </a:extLst>
                </p:cNvPr>
                <p:cNvSpPr/>
                <p:nvPr/>
              </p:nvSpPr>
              <p:spPr>
                <a:xfrm>
                  <a:off x="9219295" y="281000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3822BE8-B124-2A40-96D4-D7E3A985DE3A}"/>
                    </a:ext>
                  </a:extLst>
                </p:cNvPr>
                <p:cNvSpPr/>
                <p:nvPr/>
              </p:nvSpPr>
              <p:spPr>
                <a:xfrm>
                  <a:off x="9431109" y="2711968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9936237-98A6-924A-BE6E-E74CEDA21E00}"/>
                    </a:ext>
                  </a:extLst>
                </p:cNvPr>
                <p:cNvSpPr/>
                <p:nvPr/>
              </p:nvSpPr>
              <p:spPr>
                <a:xfrm>
                  <a:off x="9486533" y="2848957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9F700613-B9A7-0743-942C-E9BE6B39DC3F}"/>
                    </a:ext>
                  </a:extLst>
                </p:cNvPr>
                <p:cNvSpPr/>
                <p:nvPr/>
              </p:nvSpPr>
              <p:spPr>
                <a:xfrm>
                  <a:off x="9824011" y="3199402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4C0E04-B3A4-724B-8F87-03B24B91ECCA}"/>
                    </a:ext>
                  </a:extLst>
                </p:cNvPr>
                <p:cNvSpPr/>
                <p:nvPr/>
              </p:nvSpPr>
              <p:spPr>
                <a:xfrm>
                  <a:off x="9609993" y="298599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8946680-339B-F249-992E-DD416E463909}"/>
                    </a:ext>
                  </a:extLst>
                </p:cNvPr>
                <p:cNvSpPr/>
                <p:nvPr/>
              </p:nvSpPr>
              <p:spPr>
                <a:xfrm>
                  <a:off x="9849116" y="2522344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18317B22-8ED4-034B-B6B9-A3F1310AA524}"/>
                    </a:ext>
                  </a:extLst>
                </p:cNvPr>
                <p:cNvSpPr/>
                <p:nvPr/>
              </p:nvSpPr>
              <p:spPr>
                <a:xfrm>
                  <a:off x="9803396" y="2932475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6D46857-6F6A-EB4E-A640-546B8B5B66E9}"/>
                    </a:ext>
                  </a:extLst>
                </p:cNvPr>
                <p:cNvSpPr/>
                <p:nvPr/>
              </p:nvSpPr>
              <p:spPr>
                <a:xfrm>
                  <a:off x="9332361" y="2497656"/>
                  <a:ext cx="91440" cy="914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8D7A7B3-0589-674F-9DEA-52D0A16C75B8}"/>
                    </a:ext>
                  </a:extLst>
                </p:cNvPr>
                <p:cNvSpPr/>
                <p:nvPr/>
              </p:nvSpPr>
              <p:spPr>
                <a:xfrm>
                  <a:off x="8842068" y="2386532"/>
                  <a:ext cx="1237879" cy="975585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D4F374-033C-8D49-AE8F-A6E5EDAC845B}"/>
                  </a:ext>
                </a:extLst>
              </p:cNvPr>
              <p:cNvSpPr txBox="1"/>
              <p:nvPr/>
            </p:nvSpPr>
            <p:spPr>
              <a:xfrm>
                <a:off x="10189791" y="1184013"/>
                <a:ext cx="1772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Agents in market searching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A84DF8E-A328-6949-84AE-A07A91476F65}"/>
                  </a:ext>
                </a:extLst>
              </p:cNvPr>
              <p:cNvSpPr/>
              <p:nvPr/>
            </p:nvSpPr>
            <p:spPr>
              <a:xfrm>
                <a:off x="6978714" y="2479522"/>
                <a:ext cx="3035274" cy="79747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6FE189C-CE64-3E4C-AC5C-D33B5F09C765}"/>
                  </a:ext>
                </a:extLst>
              </p:cNvPr>
              <p:cNvSpPr/>
              <p:nvPr/>
            </p:nvSpPr>
            <p:spPr>
              <a:xfrm>
                <a:off x="9452599" y="2721648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8E100F-6088-5848-965D-AC6003EDD252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>
                <a:off x="9498319" y="2813088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1CA1B3B-186E-8F4C-AA51-5507F31240BC}"/>
                  </a:ext>
                </a:extLst>
              </p:cNvPr>
              <p:cNvSpPr/>
              <p:nvPr/>
            </p:nvSpPr>
            <p:spPr>
              <a:xfrm>
                <a:off x="9575118" y="269476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C99FD71-7F68-AF4C-BF57-F09B1B635EFB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9620838" y="2786200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21E9724-857B-3D45-8A99-405564D96FE7}"/>
                  </a:ext>
                </a:extLst>
              </p:cNvPr>
              <p:cNvSpPr/>
              <p:nvPr/>
            </p:nvSpPr>
            <p:spPr>
              <a:xfrm>
                <a:off x="9799234" y="2739586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19ABFEE-F884-924D-A963-53F408CBEED4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>
              <a:xfrm>
                <a:off x="9844954" y="2831026"/>
                <a:ext cx="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39AD8C-53B0-394C-9704-00882619BA89}"/>
                </a:ext>
              </a:extLst>
            </p:cNvPr>
            <p:cNvSpPr/>
            <p:nvPr/>
          </p:nvSpPr>
          <p:spPr>
            <a:xfrm>
              <a:off x="9489094" y="118420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09CB93-B7A9-824C-B778-06FC20D67F38}"/>
                </a:ext>
              </a:extLst>
            </p:cNvPr>
            <p:cNvSpPr/>
            <p:nvPr/>
          </p:nvSpPr>
          <p:spPr>
            <a:xfrm>
              <a:off x="9674969" y="1247553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58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AA2606BF-736D-964C-BDFC-55B0121A52FB}"/>
              </a:ext>
            </a:extLst>
          </p:cNvPr>
          <p:cNvSpPr txBox="1"/>
          <p:nvPr/>
        </p:nvSpPr>
        <p:spPr>
          <a:xfrm>
            <a:off x="313755" y="832715"/>
            <a:ext cx="67721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u="sng" dirty="0"/>
              <a:t>Market Scheduling</a:t>
            </a:r>
            <a:r>
              <a:rPr lang="en-US" sz="1400" dirty="0"/>
              <a:t>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2011):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Available parcels are listed on market by owners wanting to sell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not assigned to a parcel search market for parcels that meet preferences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Agents formulate bid and submit to seller of parcel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Sellers evaluate received bids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Transaction and registration of trade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Market Simulation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F9537C4-8F71-2C43-941D-10555E2319D6}"/>
              </a:ext>
            </a:extLst>
          </p:cNvPr>
          <p:cNvGrpSpPr>
            <a:grpSpLocks noChangeAspect="1"/>
          </p:cNvGrpSpPr>
          <p:nvPr/>
        </p:nvGrpSpPr>
        <p:grpSpPr>
          <a:xfrm>
            <a:off x="3705921" y="2993245"/>
            <a:ext cx="1584827" cy="3247029"/>
            <a:chOff x="9348514" y="272353"/>
            <a:chExt cx="2529731" cy="5182969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E7153BC-8728-2C48-8C66-DF80EC31A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698297-0871-6E44-9E21-BF68375C19F5}"/>
                </a:ext>
              </a:extLst>
            </p:cNvPr>
            <p:cNvSpPr/>
            <p:nvPr/>
          </p:nvSpPr>
          <p:spPr>
            <a:xfrm>
              <a:off x="10212287" y="1605469"/>
              <a:ext cx="1267955" cy="53720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2B3F87-4173-7049-A273-4E5789A36824}"/>
              </a:ext>
            </a:extLst>
          </p:cNvPr>
          <p:cNvGrpSpPr/>
          <p:nvPr/>
        </p:nvGrpSpPr>
        <p:grpSpPr>
          <a:xfrm>
            <a:off x="7344465" y="693186"/>
            <a:ext cx="3672974" cy="5500424"/>
            <a:chOff x="7933275" y="693186"/>
            <a:chExt cx="3672974" cy="55004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04160-BCBE-4540-B712-DBDCC8546462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912206E-C02D-4448-86CD-EC068A97DCC3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90819-7DC2-E140-81CE-D89B0D223ADC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1805CE-1487-EF4C-B054-459C6D4738E4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0BE8DE-9904-C145-98F7-F5490D731AEB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97432D-05D1-664F-85ED-1EA29A57DE2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F135AC-8DD3-5944-BD3A-1C681F780C79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113298-878C-704D-82F9-09E49601A540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BC0FD9-0739-704D-98F7-2704CB6782ED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606A453-4973-2347-A6C9-C4B9A86D4EF9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EB6C3EE-77C1-3A4C-97EE-A2685EF4FDF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FEAB4EB-6BF0-2B4B-9091-35E146279DCE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FD2A33-C5BB-624C-BF5F-FE4E5BFD1ACA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B51684F-62D7-2B45-9761-9C21F61EFEE5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E6C85AF-D7A2-914B-BE7F-352E644BEA09}"/>
                </a:ext>
              </a:extLst>
            </p:cNvPr>
            <p:cNvCxnSpPr>
              <a:cxnSpLocks/>
              <a:stCxn id="9" idx="3"/>
              <a:endCxn id="17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CE51E8D-FC43-2C4B-983C-1AB23D218FC3}"/>
                </a:ext>
              </a:extLst>
            </p:cNvPr>
            <p:cNvCxnSpPr>
              <a:cxnSpLocks/>
              <a:stCxn id="9" idx="3"/>
              <a:endCxn id="18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9C2D379-71EA-194D-BDD0-CE64CC5DF38F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3B4C78EC-D439-9144-BB58-49C8B561782D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CA5A10-1AE1-0640-B88C-18B4480D6DA7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323DD5-DFE6-6448-8CA5-3172C64C1C7C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12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0CA4CB-897E-C34A-A2D5-185F9192EEAE}"/>
              </a:ext>
            </a:extLst>
          </p:cNvPr>
          <p:cNvGrpSpPr/>
          <p:nvPr/>
        </p:nvGrpSpPr>
        <p:grpSpPr>
          <a:xfrm>
            <a:off x="7713536" y="693186"/>
            <a:ext cx="4023762" cy="5500424"/>
            <a:chOff x="7713536" y="693186"/>
            <a:chExt cx="4023762" cy="550042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8D8C9E7-629F-E44D-88BE-D8D2001D7CF7}"/>
                </a:ext>
              </a:extLst>
            </p:cNvPr>
            <p:cNvSpPr/>
            <p:nvPr/>
          </p:nvSpPr>
          <p:spPr>
            <a:xfrm>
              <a:off x="7934719" y="1953360"/>
              <a:ext cx="11887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Household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Full time resident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925F0426-3E32-E741-8A00-82042FCFD685}"/>
                </a:ext>
              </a:extLst>
            </p:cNvPr>
            <p:cNvSpPr/>
            <p:nvPr/>
          </p:nvSpPr>
          <p:spPr>
            <a:xfrm>
              <a:off x="9864170" y="117993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Unoccupied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47B619-A314-C74D-A7BF-D237AD9CAF14}"/>
                </a:ext>
              </a:extLst>
            </p:cNvPr>
            <p:cNvSpPr txBox="1"/>
            <p:nvPr/>
          </p:nvSpPr>
          <p:spPr>
            <a:xfrm>
              <a:off x="7934719" y="69318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Agents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3C6587-42FA-0046-BB04-94A0AE365837}"/>
                </a:ext>
              </a:extLst>
            </p:cNvPr>
            <p:cNvSpPr txBox="1"/>
            <p:nvPr/>
          </p:nvSpPr>
          <p:spPr>
            <a:xfrm>
              <a:off x="9843710" y="698506"/>
              <a:ext cx="16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Land uses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29B92D-2DA1-A148-83C1-AA15046C401E}"/>
                </a:ext>
              </a:extLst>
            </p:cNvPr>
            <p:cNvSpPr/>
            <p:nvPr/>
          </p:nvSpPr>
          <p:spPr>
            <a:xfrm>
              <a:off x="7934719" y="4545084"/>
              <a:ext cx="118872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Visitor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5D4ADAE-7724-2940-A096-3B7F5428CBBD}"/>
                </a:ext>
              </a:extLst>
            </p:cNvPr>
            <p:cNvSpPr/>
            <p:nvPr/>
          </p:nvSpPr>
          <p:spPr>
            <a:xfrm>
              <a:off x="7933275" y="1176703"/>
              <a:ext cx="118872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Unoccupied Owner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ED048F-59DF-664D-A85A-04CD89B490A1}"/>
                </a:ext>
              </a:extLst>
            </p:cNvPr>
            <p:cNvSpPr/>
            <p:nvPr/>
          </p:nvSpPr>
          <p:spPr>
            <a:xfrm>
              <a:off x="7934719" y="2813901"/>
              <a:ext cx="11887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Landlord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ECF120-78AB-A24D-8245-301382FF1D73}"/>
                </a:ext>
              </a:extLst>
            </p:cNvPr>
            <p:cNvSpPr/>
            <p:nvPr/>
          </p:nvSpPr>
          <p:spPr>
            <a:xfrm>
              <a:off x="7934719" y="3684430"/>
              <a:ext cx="118872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960D999C-5220-1141-BD26-EC28D05BD444}"/>
                </a:ext>
              </a:extLst>
            </p:cNvPr>
            <p:cNvSpPr/>
            <p:nvPr/>
          </p:nvSpPr>
          <p:spPr>
            <a:xfrm>
              <a:off x="9853940" y="1855166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Owned Residential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ED5A23D3-359A-1145-A992-328620C1DF6F}"/>
                </a:ext>
              </a:extLst>
            </p:cNvPr>
            <p:cNvSpPr/>
            <p:nvPr/>
          </p:nvSpPr>
          <p:spPr>
            <a:xfrm>
              <a:off x="9864170" y="2536045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Rental Residential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F2A53BA-2E8B-D048-9840-1956D5154A9F}"/>
                </a:ext>
              </a:extLst>
            </p:cNvPr>
            <p:cNvSpPr/>
            <p:nvPr/>
          </p:nvSpPr>
          <p:spPr>
            <a:xfrm>
              <a:off x="9859204" y="3185672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Occupancy Seasonal Rental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4C9CD93-1579-B74B-985E-10989E92ABEF}"/>
                </a:ext>
              </a:extLst>
            </p:cNvPr>
            <p:cNvSpPr/>
            <p:nvPr/>
          </p:nvSpPr>
          <p:spPr>
            <a:xfrm>
              <a:off x="9853940" y="3865378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Residential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33D3E93-B6E7-3340-B301-486C1890AFC4}"/>
                </a:ext>
              </a:extLst>
            </p:cNvPr>
            <p:cNvSpPr/>
            <p:nvPr/>
          </p:nvSpPr>
          <p:spPr>
            <a:xfrm>
              <a:off x="9853940" y="4545084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High Occupancy Seasonal Rental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0120A1-0ED9-0F45-8F5C-80008101DEE8}"/>
                </a:ext>
              </a:extLst>
            </p:cNvPr>
            <p:cNvSpPr/>
            <p:nvPr/>
          </p:nvSpPr>
          <p:spPr>
            <a:xfrm>
              <a:off x="9853940" y="5224790"/>
              <a:ext cx="1645920" cy="457200"/>
            </a:xfrm>
            <a:prstGeom prst="roundRect">
              <a:avLst>
                <a:gd name="adj" fmla="val 57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Commercial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3B40CFD-CCB1-364D-A855-33BDC64946E8}"/>
                </a:ext>
              </a:extLst>
            </p:cNvPr>
            <p:cNvCxnSpPr>
              <a:cxnSpLocks/>
              <a:stCxn id="122" idx="3"/>
              <a:endCxn id="152" idx="1"/>
            </p:cNvCxnSpPr>
            <p:nvPr/>
          </p:nvCxnSpPr>
          <p:spPr>
            <a:xfrm flipV="1">
              <a:off x="9123439" y="2083766"/>
              <a:ext cx="730501" cy="981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564D3662-A8E5-F14A-A5D9-4A3B17C0F8C9}"/>
                </a:ext>
              </a:extLst>
            </p:cNvPr>
            <p:cNvCxnSpPr>
              <a:cxnSpLocks/>
              <a:stCxn id="122" idx="3"/>
              <a:endCxn id="153" idx="1"/>
            </p:cNvCxnSpPr>
            <p:nvPr/>
          </p:nvCxnSpPr>
          <p:spPr>
            <a:xfrm>
              <a:off x="9123439" y="2181960"/>
              <a:ext cx="740731" cy="5826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7F748E7C-D3C7-4948-B9AB-4A2B50D465BF}"/>
                </a:ext>
              </a:extLst>
            </p:cNvPr>
            <p:cNvCxnSpPr>
              <a:cxnSpLocks/>
              <a:stCxn id="122" idx="3"/>
              <a:endCxn id="155" idx="1"/>
            </p:cNvCxnSpPr>
            <p:nvPr/>
          </p:nvCxnSpPr>
          <p:spPr>
            <a:xfrm>
              <a:off x="9123439" y="2181960"/>
              <a:ext cx="730501" cy="19120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F2C02C1F-0AE9-A14E-ABE3-7A996EDB1A27}"/>
                </a:ext>
              </a:extLst>
            </p:cNvPr>
            <p:cNvCxnSpPr>
              <a:cxnSpLocks/>
              <a:stCxn id="145" idx="3"/>
              <a:endCxn id="154" idx="1"/>
            </p:cNvCxnSpPr>
            <p:nvPr/>
          </p:nvCxnSpPr>
          <p:spPr>
            <a:xfrm flipV="1">
              <a:off x="9123439" y="3414272"/>
              <a:ext cx="735765" cy="1359412"/>
            </a:xfrm>
            <a:prstGeom prst="bentConnector3">
              <a:avLst>
                <a:gd name="adj1" fmla="val 33529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615D236-9463-4541-B0CF-FC7CA093D4EC}"/>
                </a:ext>
              </a:extLst>
            </p:cNvPr>
            <p:cNvCxnSpPr>
              <a:stCxn id="145" idx="3"/>
              <a:endCxn id="156" idx="1"/>
            </p:cNvCxnSpPr>
            <p:nvPr/>
          </p:nvCxnSpPr>
          <p:spPr>
            <a:xfrm>
              <a:off x="9123439" y="4773684"/>
              <a:ext cx="7305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B2CF300-2D33-8F47-A1C2-DADC2B84D28C}"/>
                </a:ext>
              </a:extLst>
            </p:cNvPr>
            <p:cNvSpPr/>
            <p:nvPr/>
          </p:nvSpPr>
          <p:spPr>
            <a:xfrm>
              <a:off x="7713536" y="1108032"/>
              <a:ext cx="4023762" cy="61672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40D6A89-6300-B144-878D-8E3286ABAABC}"/>
                </a:ext>
              </a:extLst>
            </p:cNvPr>
            <p:cNvSpPr txBox="1"/>
            <p:nvPr/>
          </p:nvSpPr>
          <p:spPr>
            <a:xfrm>
              <a:off x="9230278" y="5762723"/>
              <a:ext cx="23759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*Arrows denote agent occupies parcel</a:t>
              </a:r>
            </a:p>
            <a:p>
              <a:pPr algn="r"/>
              <a:r>
                <a:rPr lang="en-US" sz="1100" dirty="0"/>
                <a:t>**Colors denote agent owns parcel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9685A81-73CD-7B46-BA3D-F0A7420F0665}"/>
                </a:ext>
              </a:extLst>
            </p:cNvPr>
            <p:cNvSpPr/>
            <p:nvPr/>
          </p:nvSpPr>
          <p:spPr>
            <a:xfrm>
              <a:off x="9843710" y="1796660"/>
              <a:ext cx="1812914" cy="402206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4D26DF1-45DC-D849-B413-C34E6F8A4B65}"/>
                </a:ext>
              </a:extLst>
            </p:cNvPr>
            <p:cNvSpPr/>
            <p:nvPr/>
          </p:nvSpPr>
          <p:spPr>
            <a:xfrm>
              <a:off x="7874263" y="2774548"/>
              <a:ext cx="1338776" cy="149368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981DBC-1798-6248-A6DA-EB3ADA9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17" y="3449738"/>
            <a:ext cx="5179338" cy="322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/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400" dirty="0"/>
                  <a:t>: Population at time </a:t>
                </a:r>
                <a:r>
                  <a:rPr lang="en-US" sz="1400" i="1" dirty="0"/>
                  <a:t>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: carrying capacity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: growth rate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: time in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: initial population</a:t>
                </a: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1EA4B55-F989-8C49-BDBC-A48B8A42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10" y="2259449"/>
                <a:ext cx="1917616" cy="1169551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Population Growth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992037"/>
            <a:ext cx="60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Household and visitor agent population growth is input to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population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/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3EFD9A0-BA8F-C043-A52E-8AF3BE0B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05" y="1660767"/>
                <a:ext cx="2190151" cy="530530"/>
              </a:xfrm>
              <a:prstGeom prst="rect">
                <a:avLst/>
              </a:prstGeom>
              <a:blipFill>
                <a:blip r:embed="rId5"/>
                <a:stretch>
                  <a:fillRect l="-173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/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66E930B7-8573-6E49-9ADC-82683201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01" y="2586003"/>
                <a:ext cx="783099" cy="377091"/>
              </a:xfrm>
              <a:prstGeom prst="rect">
                <a:avLst/>
              </a:prstGeom>
              <a:blipFill>
                <a:blip r:embed="rId6"/>
                <a:stretch>
                  <a:fillRect l="-3226" r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77C075-92BD-2649-A42E-9F01E907F408}"/>
              </a:ext>
            </a:extLst>
          </p:cNvPr>
          <p:cNvSpPr txBox="1"/>
          <p:nvPr/>
        </p:nvSpPr>
        <p:spPr>
          <a:xfrm>
            <a:off x="3676368" y="121897"/>
            <a:ext cx="439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citations</a:t>
            </a:r>
          </a:p>
          <a:p>
            <a:r>
              <a:rPr lang="en-US" dirty="0">
                <a:solidFill>
                  <a:srgbClr val="FF0000"/>
                </a:solidFill>
              </a:rPr>
              <a:t>Potentially consider another growth function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B6A403-8719-DA43-81ED-8FF5F9D8813A}"/>
              </a:ext>
            </a:extLst>
          </p:cNvPr>
          <p:cNvGrpSpPr>
            <a:grpSpLocks noChangeAspect="1"/>
          </p:cNvGrpSpPr>
          <p:nvPr/>
        </p:nvGrpSpPr>
        <p:grpSpPr>
          <a:xfrm>
            <a:off x="532862" y="3185672"/>
            <a:ext cx="1584827" cy="3247029"/>
            <a:chOff x="9348514" y="272353"/>
            <a:chExt cx="2529731" cy="51829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D2EC92-9C31-644B-B9AD-A327A6BC4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183" t="28786" r="23366"/>
            <a:stretch/>
          </p:blipFill>
          <p:spPr>
            <a:xfrm>
              <a:off x="9348514" y="272353"/>
              <a:ext cx="2529731" cy="5182969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16837-19CD-8341-895B-D3575F008FCF}"/>
                </a:ext>
              </a:extLst>
            </p:cNvPr>
            <p:cNvSpPr/>
            <p:nvPr/>
          </p:nvSpPr>
          <p:spPr>
            <a:xfrm>
              <a:off x="10212287" y="480008"/>
              <a:ext cx="1267955" cy="8537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45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38D8C9E7-629F-E44D-88BE-D8D2001D7CF7}"/>
              </a:ext>
            </a:extLst>
          </p:cNvPr>
          <p:cNvSpPr/>
          <p:nvPr/>
        </p:nvSpPr>
        <p:spPr>
          <a:xfrm>
            <a:off x="7934719" y="1953360"/>
            <a:ext cx="11887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Household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Full time resident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25F0426-3E32-E741-8A00-82042FCFD685}"/>
              </a:ext>
            </a:extLst>
          </p:cNvPr>
          <p:cNvSpPr/>
          <p:nvPr/>
        </p:nvSpPr>
        <p:spPr>
          <a:xfrm>
            <a:off x="9864170" y="117993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Unoccupied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060A66-C49D-6B41-A33E-CF124709B1CC}"/>
              </a:ext>
            </a:extLst>
          </p:cNvPr>
          <p:cNvSpPr txBox="1"/>
          <p:nvPr/>
        </p:nvSpPr>
        <p:spPr>
          <a:xfrm>
            <a:off x="255437" y="231521"/>
            <a:ext cx="28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Household Agent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7B619-A314-C74D-A7BF-D237AD9CAF14}"/>
              </a:ext>
            </a:extLst>
          </p:cNvPr>
          <p:cNvSpPr txBox="1"/>
          <p:nvPr/>
        </p:nvSpPr>
        <p:spPr>
          <a:xfrm>
            <a:off x="7934719" y="69318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Agents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3C6587-42FA-0046-BB04-94A0AE365837}"/>
              </a:ext>
            </a:extLst>
          </p:cNvPr>
          <p:cNvSpPr txBox="1"/>
          <p:nvPr/>
        </p:nvSpPr>
        <p:spPr>
          <a:xfrm>
            <a:off x="9843710" y="698506"/>
            <a:ext cx="16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Land uses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029B92D-2DA1-A148-83C1-AA15046C401E}"/>
              </a:ext>
            </a:extLst>
          </p:cNvPr>
          <p:cNvSpPr/>
          <p:nvPr/>
        </p:nvSpPr>
        <p:spPr>
          <a:xfrm>
            <a:off x="7934719" y="4545084"/>
            <a:ext cx="118872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Visitor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D4ADAE-7724-2940-A096-3B7F5428CBBD}"/>
              </a:ext>
            </a:extLst>
          </p:cNvPr>
          <p:cNvSpPr/>
          <p:nvPr/>
        </p:nvSpPr>
        <p:spPr>
          <a:xfrm>
            <a:off x="7933275" y="1176703"/>
            <a:ext cx="11887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Unoccupied Owner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ED048F-59DF-664D-A85A-04CD89B490A1}"/>
              </a:ext>
            </a:extLst>
          </p:cNvPr>
          <p:cNvSpPr/>
          <p:nvPr/>
        </p:nvSpPr>
        <p:spPr>
          <a:xfrm>
            <a:off x="7934719" y="2813901"/>
            <a:ext cx="118872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Landlord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9ECF120-78AB-A24D-8245-301382FF1D73}"/>
              </a:ext>
            </a:extLst>
          </p:cNvPr>
          <p:cNvSpPr/>
          <p:nvPr/>
        </p:nvSpPr>
        <p:spPr>
          <a:xfrm>
            <a:off x="7934719" y="3684430"/>
            <a:ext cx="118872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960D999C-5220-1141-BD26-EC28D05BD444}"/>
              </a:ext>
            </a:extLst>
          </p:cNvPr>
          <p:cNvSpPr/>
          <p:nvPr/>
        </p:nvSpPr>
        <p:spPr>
          <a:xfrm>
            <a:off x="9853940" y="1855166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Owned Residential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ED5A23D3-359A-1145-A992-328620C1DF6F}"/>
              </a:ext>
            </a:extLst>
          </p:cNvPr>
          <p:cNvSpPr/>
          <p:nvPr/>
        </p:nvSpPr>
        <p:spPr>
          <a:xfrm>
            <a:off x="9864170" y="2536045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Rental Residential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5F2A53BA-2E8B-D048-9840-1956D5154A9F}"/>
              </a:ext>
            </a:extLst>
          </p:cNvPr>
          <p:cNvSpPr/>
          <p:nvPr/>
        </p:nvSpPr>
        <p:spPr>
          <a:xfrm>
            <a:off x="9859204" y="3185672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Occupancy Seasonal Rental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C4C9CD93-1579-B74B-985E-10989E92ABEF}"/>
              </a:ext>
            </a:extLst>
          </p:cNvPr>
          <p:cNvSpPr/>
          <p:nvPr/>
        </p:nvSpPr>
        <p:spPr>
          <a:xfrm>
            <a:off x="9853940" y="3865378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Residential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33D3E93-B6E7-3340-B301-486C1890AFC4}"/>
              </a:ext>
            </a:extLst>
          </p:cNvPr>
          <p:cNvSpPr/>
          <p:nvPr/>
        </p:nvSpPr>
        <p:spPr>
          <a:xfrm>
            <a:off x="9853940" y="4545084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Occupancy Seasonal Rental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60120A1-0ED9-0F45-8F5C-80008101DEE8}"/>
              </a:ext>
            </a:extLst>
          </p:cNvPr>
          <p:cNvSpPr/>
          <p:nvPr/>
        </p:nvSpPr>
        <p:spPr>
          <a:xfrm>
            <a:off x="9853940" y="5224790"/>
            <a:ext cx="1645920" cy="457200"/>
          </a:xfrm>
          <a:prstGeom prst="roundRect">
            <a:avLst>
              <a:gd name="adj" fmla="val 57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Commercial</a:t>
            </a:r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53B40CFD-CCB1-364D-A855-33BDC64946E8}"/>
              </a:ext>
            </a:extLst>
          </p:cNvPr>
          <p:cNvCxnSpPr>
            <a:cxnSpLocks/>
            <a:stCxn id="122" idx="3"/>
            <a:endCxn id="152" idx="1"/>
          </p:cNvCxnSpPr>
          <p:nvPr/>
        </p:nvCxnSpPr>
        <p:spPr>
          <a:xfrm flipV="1">
            <a:off x="9123439" y="2083766"/>
            <a:ext cx="730501" cy="981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564D3662-A8E5-F14A-A5D9-4A3B17C0F8C9}"/>
              </a:ext>
            </a:extLst>
          </p:cNvPr>
          <p:cNvCxnSpPr>
            <a:cxnSpLocks/>
            <a:stCxn id="122" idx="3"/>
            <a:endCxn id="153" idx="1"/>
          </p:cNvCxnSpPr>
          <p:nvPr/>
        </p:nvCxnSpPr>
        <p:spPr>
          <a:xfrm>
            <a:off x="9123439" y="2181960"/>
            <a:ext cx="740731" cy="582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F2C02C1F-0AE9-A14E-ABE3-7A996EDB1A27}"/>
              </a:ext>
            </a:extLst>
          </p:cNvPr>
          <p:cNvCxnSpPr>
            <a:cxnSpLocks/>
            <a:stCxn id="145" idx="3"/>
            <a:endCxn id="154" idx="1"/>
          </p:cNvCxnSpPr>
          <p:nvPr/>
        </p:nvCxnSpPr>
        <p:spPr>
          <a:xfrm flipV="1">
            <a:off x="9123439" y="3414272"/>
            <a:ext cx="735765" cy="1359412"/>
          </a:xfrm>
          <a:prstGeom prst="bentConnector3">
            <a:avLst>
              <a:gd name="adj1" fmla="val 33529"/>
            </a:avLst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615D236-9463-4541-B0CF-FC7CA093D4EC}"/>
              </a:ext>
            </a:extLst>
          </p:cNvPr>
          <p:cNvCxnSpPr>
            <a:stCxn id="145" idx="3"/>
            <a:endCxn id="156" idx="1"/>
          </p:cNvCxnSpPr>
          <p:nvPr/>
        </p:nvCxnSpPr>
        <p:spPr>
          <a:xfrm>
            <a:off x="9123439" y="4773684"/>
            <a:ext cx="730501" cy="0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D9CCE0E5-D718-B047-88AC-B61F2CC8A19C}"/>
              </a:ext>
            </a:extLst>
          </p:cNvPr>
          <p:cNvSpPr txBox="1"/>
          <p:nvPr/>
        </p:nvSpPr>
        <p:spPr>
          <a:xfrm>
            <a:off x="255437" y="735677"/>
            <a:ext cx="72587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Searching for place to reside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Bids on parcel that maximizes utility (</a:t>
            </a:r>
            <a:r>
              <a:rPr lang="en-US" sz="1400" dirty="0" err="1"/>
              <a:t>Filatova</a:t>
            </a:r>
            <a:r>
              <a:rPr lang="en-US" sz="1400" dirty="0"/>
              <a:t> </a:t>
            </a:r>
            <a:r>
              <a:rPr lang="en-US" sz="1400" i="1" dirty="0"/>
              <a:t>et al.,</a:t>
            </a:r>
            <a:r>
              <a:rPr lang="en-US" sz="1400" dirty="0"/>
              <a:t> 2011; Parker </a:t>
            </a:r>
            <a:r>
              <a:rPr lang="en-US" sz="1400" i="1" dirty="0"/>
              <a:t>et al.</a:t>
            </a:r>
            <a:r>
              <a:rPr lang="en-US" sz="1400" dirty="0"/>
              <a:t>, 2012)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 distinction between owning and renting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occupy: owned residential, rental residential, high occupancy residential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Age: initially random, updated at each time step, agent is removed at age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Number of people: initially random, +/- 1 person with Poisson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B2CF300-2D33-8F47-A1C2-DADC2B84D28C}"/>
              </a:ext>
            </a:extLst>
          </p:cNvPr>
          <p:cNvSpPr/>
          <p:nvPr/>
        </p:nvSpPr>
        <p:spPr>
          <a:xfrm>
            <a:off x="7713536" y="1108032"/>
            <a:ext cx="4023762" cy="616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9685A81-73CD-7B46-BA3D-F0A7420F0665}"/>
              </a:ext>
            </a:extLst>
          </p:cNvPr>
          <p:cNvSpPr/>
          <p:nvPr/>
        </p:nvSpPr>
        <p:spPr>
          <a:xfrm>
            <a:off x="9843710" y="4403311"/>
            <a:ext cx="1812914" cy="13466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40D6A89-6300-B144-878D-8E3286ABAABC}"/>
              </a:ext>
            </a:extLst>
          </p:cNvPr>
          <p:cNvSpPr txBox="1"/>
          <p:nvPr/>
        </p:nvSpPr>
        <p:spPr>
          <a:xfrm>
            <a:off x="9230278" y="5762723"/>
            <a:ext cx="2375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*Arrows denote agent occupies parcel</a:t>
            </a:r>
          </a:p>
          <a:p>
            <a:pPr algn="r"/>
            <a:r>
              <a:rPr lang="en-US" sz="1100" dirty="0"/>
              <a:t>**Colors denote agent owns parcel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F748E7C-D3C7-4948-B9AB-4A2B50D465BF}"/>
              </a:ext>
            </a:extLst>
          </p:cNvPr>
          <p:cNvCxnSpPr>
            <a:cxnSpLocks/>
            <a:stCxn id="122" idx="3"/>
            <a:endCxn id="155" idx="1"/>
          </p:cNvCxnSpPr>
          <p:nvPr/>
        </p:nvCxnSpPr>
        <p:spPr>
          <a:xfrm>
            <a:off x="9123439" y="2181960"/>
            <a:ext cx="730501" cy="19120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/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𝑐𝑜𝑎𝑠𝑡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𝑐𝑜𝑎𝑠𝑡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𝑐𝑜𝑚𝑚𝑎𝑠𝑠𝑡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𝑐𝑜𝑚𝑚𝑎𝑠𝑠𝑡</m:t>
                              </m:r>
                            </m:sub>
                          </m:sSub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𝑚𝑟𝑘𝑡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𝑚𝑟𝑘𝑡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490791-8935-9848-87AF-C7C09251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4" y="5978166"/>
                <a:ext cx="3133241" cy="539507"/>
              </a:xfrm>
              <a:prstGeom prst="rect">
                <a:avLst/>
              </a:prstGeom>
              <a:blipFill>
                <a:blip r:embed="rId3"/>
                <a:stretch>
                  <a:fillRect l="-4032" t="-111364" b="-15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/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𝑊𝑇𝑃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8489DF-3DB1-874C-BE8E-DCC3DFAE0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68" y="6014938"/>
                <a:ext cx="1383358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164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1643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D6927D-950A-2142-9304-95CE07C80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5569"/>
                  </p:ext>
                </p:extLst>
              </p:nvPr>
            </p:nvGraphicFramePr>
            <p:xfrm>
              <a:off x="229015" y="2203157"/>
              <a:ext cx="7258734" cy="33147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639">
                      <a:extLst>
                        <a:ext uri="{9D8B030D-6E8A-4147-A177-3AD203B41FA5}">
                          <a16:colId xmlns:a16="http://schemas.microsoft.com/office/drawing/2014/main" val="2102436115"/>
                        </a:ext>
                      </a:extLst>
                    </a:gridCol>
                    <a:gridCol w="3007605">
                      <a:extLst>
                        <a:ext uri="{9D8B030D-6E8A-4147-A177-3AD203B41FA5}">
                          <a16:colId xmlns:a16="http://schemas.microsoft.com/office/drawing/2014/main" val="3381155585"/>
                        </a:ext>
                      </a:extLst>
                    </a:gridCol>
                    <a:gridCol w="969484">
                      <a:extLst>
                        <a:ext uri="{9D8B030D-6E8A-4147-A177-3AD203B41FA5}">
                          <a16:colId xmlns:a16="http://schemas.microsoft.com/office/drawing/2014/main" val="3503184875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32688342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Variable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Details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/>
                            <a:t>Constant/Updates/Stochastic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875597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ID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A unique ID associated with the agent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9295639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Position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Describes location of agent in the model space</a:t>
                          </a:r>
                          <a:endParaRPr lang="en-US" sz="105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1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i="0" dirty="0"/>
                            <a:t>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3685477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Age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465653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Number of people in household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>
                              <a:ea typeface="Cambria Math" panose="02040503050406030204" pitchFamily="18" charset="0"/>
                            </a:rPr>
                            <a:t>Sampled from gamma distribution</a:t>
                          </a:r>
                          <a:endParaRPr lang="en-US" sz="105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Stochastic/Updates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181102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29" t="-565000" r="-260377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Preference weights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565000" r="-132895" b="-6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495190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Budget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Sampled from normal distribution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665000" r="-132895" b="-5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385426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Price of other goods for agent (food, education, entertainment, </a:t>
                          </a:r>
                          <a:r>
                            <a:rPr lang="en-US" sz="1050" i="1" dirty="0"/>
                            <a:t>etc.</a:t>
                          </a:r>
                          <a:r>
                            <a:rPr lang="en-US" sz="1050" dirty="0"/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22368" t="-478125" r="-132895" b="-2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34309286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Household change times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Vector defining when in model time step household changes adds/subtracts one member; Poisson process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Stochastic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107554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parcels aware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Number of parcels that agent can see in search for a new place. Bounded rationality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50" dirty="0"/>
                            <a:t>Constant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8853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2E9B879-2A63-504D-9407-AF4E49CB2332}"/>
              </a:ext>
            </a:extLst>
          </p:cNvPr>
          <p:cNvSpPr/>
          <p:nvPr/>
        </p:nvSpPr>
        <p:spPr>
          <a:xfrm>
            <a:off x="9775707" y="3032166"/>
            <a:ext cx="1812914" cy="7062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E5C80-E9DD-994B-A8D0-36749E1A0885}"/>
              </a:ext>
            </a:extLst>
          </p:cNvPr>
          <p:cNvSpPr txBox="1"/>
          <p:nvPr/>
        </p:nvSpPr>
        <p:spPr>
          <a:xfrm>
            <a:off x="3555870" y="6480899"/>
            <a:ext cx="13853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/>
              <a:t>Filatova</a:t>
            </a:r>
            <a:r>
              <a:rPr lang="en-US" sz="1100" dirty="0"/>
              <a:t> </a:t>
            </a:r>
            <a:r>
              <a:rPr lang="en-US" sz="1100" i="1" dirty="0"/>
              <a:t>et al. </a:t>
            </a:r>
            <a:r>
              <a:rPr lang="en-US" sz="1100" dirty="0"/>
              <a:t>(2011)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A6E6BE-4FFD-FF43-AD92-3803D6BB70DA}"/>
              </a:ext>
            </a:extLst>
          </p:cNvPr>
          <p:cNvSpPr txBox="1"/>
          <p:nvPr/>
        </p:nvSpPr>
        <p:spPr>
          <a:xfrm>
            <a:off x="119984" y="5547279"/>
            <a:ext cx="30516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Cobb-Douglas utility function: commonly used in urban economics (Huang </a:t>
            </a:r>
            <a:r>
              <a:rPr lang="en-US" sz="1100" i="1" dirty="0"/>
              <a:t>et al., </a:t>
            </a:r>
            <a:r>
              <a:rPr lang="en-US" sz="1100" dirty="0"/>
              <a:t>2014)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4D26DF1-45DC-D849-B413-C34E6F8A4B65}"/>
              </a:ext>
            </a:extLst>
          </p:cNvPr>
          <p:cNvSpPr/>
          <p:nvPr/>
        </p:nvSpPr>
        <p:spPr>
          <a:xfrm>
            <a:off x="7790596" y="2761640"/>
            <a:ext cx="1338776" cy="2389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14347</TotalTime>
  <Words>3006</Words>
  <Application>Microsoft Macintosh PowerPoint</Application>
  <PresentationFormat>Widescreen</PresentationFormat>
  <Paragraphs>660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2529</cp:revision>
  <dcterms:created xsi:type="dcterms:W3CDTF">2021-04-12T21:05:23Z</dcterms:created>
  <dcterms:modified xsi:type="dcterms:W3CDTF">2022-03-03T16:01:42Z</dcterms:modified>
</cp:coreProperties>
</file>